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71"/>
  </p:notesMasterIdLst>
  <p:sldIdLst>
    <p:sldId id="762" r:id="rId3"/>
    <p:sldId id="742" r:id="rId4"/>
    <p:sldId id="766" r:id="rId5"/>
    <p:sldId id="767" r:id="rId6"/>
    <p:sldId id="743" r:id="rId7"/>
    <p:sldId id="745" r:id="rId8"/>
    <p:sldId id="768" r:id="rId9"/>
    <p:sldId id="746" r:id="rId10"/>
    <p:sldId id="747" r:id="rId11"/>
    <p:sldId id="748" r:id="rId12"/>
    <p:sldId id="752" r:id="rId13"/>
    <p:sldId id="759" r:id="rId14"/>
    <p:sldId id="769" r:id="rId15"/>
    <p:sldId id="770" r:id="rId16"/>
    <p:sldId id="771" r:id="rId17"/>
    <p:sldId id="772" r:id="rId18"/>
    <p:sldId id="788" r:id="rId19"/>
    <p:sldId id="789" r:id="rId20"/>
    <p:sldId id="774" r:id="rId21"/>
    <p:sldId id="775" r:id="rId22"/>
    <p:sldId id="776" r:id="rId23"/>
    <p:sldId id="777" r:id="rId24"/>
    <p:sldId id="778" r:id="rId25"/>
    <p:sldId id="773" r:id="rId26"/>
    <p:sldId id="779" r:id="rId27"/>
    <p:sldId id="760" r:id="rId28"/>
    <p:sldId id="757" r:id="rId29"/>
    <p:sldId id="780" r:id="rId30"/>
    <p:sldId id="781" r:id="rId31"/>
    <p:sldId id="782" r:id="rId32"/>
    <p:sldId id="783" r:id="rId33"/>
    <p:sldId id="784" r:id="rId34"/>
    <p:sldId id="786" r:id="rId35"/>
    <p:sldId id="787" r:id="rId36"/>
    <p:sldId id="304" r:id="rId37"/>
    <p:sldId id="308" r:id="rId38"/>
    <p:sldId id="790" r:id="rId39"/>
    <p:sldId id="791" r:id="rId40"/>
    <p:sldId id="792" r:id="rId41"/>
    <p:sldId id="309" r:id="rId42"/>
    <p:sldId id="754" r:id="rId43"/>
    <p:sldId id="795" r:id="rId44"/>
    <p:sldId id="755" r:id="rId45"/>
    <p:sldId id="756" r:id="rId46"/>
    <p:sldId id="793" r:id="rId47"/>
    <p:sldId id="794" r:id="rId48"/>
    <p:sldId id="289" r:id="rId49"/>
    <p:sldId id="290" r:id="rId50"/>
    <p:sldId id="292" r:id="rId51"/>
    <p:sldId id="294" r:id="rId52"/>
    <p:sldId id="295" r:id="rId53"/>
    <p:sldId id="391" r:id="rId54"/>
    <p:sldId id="389" r:id="rId55"/>
    <p:sldId id="390" r:id="rId56"/>
    <p:sldId id="388" r:id="rId57"/>
    <p:sldId id="332" r:id="rId58"/>
    <p:sldId id="333" r:id="rId59"/>
    <p:sldId id="334" r:id="rId60"/>
    <p:sldId id="335" r:id="rId61"/>
    <p:sldId id="386" r:id="rId62"/>
    <p:sldId id="382" r:id="rId63"/>
    <p:sldId id="383" r:id="rId64"/>
    <p:sldId id="356" r:id="rId65"/>
    <p:sldId id="359" r:id="rId66"/>
    <p:sldId id="358" r:id="rId67"/>
    <p:sldId id="357" r:id="rId68"/>
    <p:sldId id="360" r:id="rId69"/>
    <p:sldId id="297" r:id="rId70"/>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64" autoAdjust="0"/>
    <p:restoredTop sz="75918"/>
  </p:normalViewPr>
  <p:slideViewPr>
    <p:cSldViewPr snapToGrid="0" snapToObjects="1">
      <p:cViewPr varScale="1">
        <p:scale>
          <a:sx n="95" d="100"/>
          <a:sy n="95" d="100"/>
        </p:scale>
        <p:origin x="10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F8C69-8A09-0947-80D6-667184F36DB2}" type="datetimeFigureOut">
              <a:rPr lang="en-PK" smtClean="0"/>
              <a:t>12/29/23</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31479-8ED3-5C42-AC58-1D1B6F820FDC}" type="slidenum">
              <a:rPr lang="en-PK" smtClean="0"/>
              <a:t>‹#›</a:t>
            </a:fld>
            <a:endParaRPr lang="en-PK"/>
          </a:p>
        </p:txBody>
      </p:sp>
    </p:spTree>
    <p:extLst>
      <p:ext uri="{BB962C8B-B14F-4D97-AF65-F5344CB8AC3E}">
        <p14:creationId xmlns:p14="http://schemas.microsoft.com/office/powerpoint/2010/main" val="1056314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831479-8ED3-5C42-AC58-1D1B6F820FDC}" type="slidenum">
              <a:rPr lang="en-PK" smtClean="0"/>
              <a:t>8</a:t>
            </a:fld>
            <a:endParaRPr lang="en-PK"/>
          </a:p>
        </p:txBody>
      </p:sp>
    </p:spTree>
    <p:extLst>
      <p:ext uri="{BB962C8B-B14F-4D97-AF65-F5344CB8AC3E}">
        <p14:creationId xmlns:p14="http://schemas.microsoft.com/office/powerpoint/2010/main" val="330478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 =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{\theta} + \</a:t>
            </a:r>
            <a:r>
              <a:rPr lang="en-GB" sz="1200" kern="1200" dirty="0" err="1">
                <a:solidFill>
                  <a:schemeClr val="tx1"/>
                </a:solidFill>
                <a:effectLst/>
                <a:latin typeface="+mn-lt"/>
                <a:ea typeface="+mn-ea"/>
                <a:cs typeface="+mn-cs"/>
              </a:rPr>
              <a:t>epsilon_i</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 \sim \</a:t>
            </a:r>
            <a:r>
              <a:rPr lang="en-GB" sz="1200" kern="1200" dirty="0" err="1">
                <a:solidFill>
                  <a:schemeClr val="tx1"/>
                </a:solidFill>
                <a:effectLst/>
                <a:latin typeface="+mn-lt"/>
                <a:ea typeface="+mn-ea"/>
                <a:cs typeface="+mn-cs"/>
              </a:rPr>
              <a:t>mathcal</a:t>
            </a:r>
            <a:r>
              <a:rPr lang="en-GB" sz="1200" kern="1200" dirty="0">
                <a:solidFill>
                  <a:schemeClr val="tx1"/>
                </a:solidFill>
                <a:effectLst/>
                <a:latin typeface="+mn-lt"/>
                <a:ea typeface="+mn-ea"/>
                <a:cs typeface="+mn-cs"/>
              </a:rPr>
              <a:t>{N}(\</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{\theta},\sigma^{2})\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\text{I\kern-0.15em P}(</a:t>
            </a: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)\sim \</a:t>
            </a:r>
            <a:r>
              <a:rPr lang="en-GB" sz="1200" kern="1200" dirty="0" err="1">
                <a:solidFill>
                  <a:schemeClr val="tx1"/>
                </a:solidFill>
                <a:effectLst/>
                <a:latin typeface="+mn-lt"/>
                <a:ea typeface="+mn-ea"/>
                <a:cs typeface="+mn-cs"/>
              </a:rPr>
              <a:t>mathcal</a:t>
            </a:r>
            <a:r>
              <a:rPr lang="en-GB" sz="1200" kern="1200" dirty="0">
                <a:solidFill>
                  <a:schemeClr val="tx1"/>
                </a:solidFill>
                <a:effectLst/>
                <a:latin typeface="+mn-lt"/>
                <a:ea typeface="+mn-ea"/>
                <a:cs typeface="+mn-cs"/>
              </a:rPr>
              <a:t>{N}(0,\sigma^{2})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PK" dirty="0"/>
          </a:p>
        </p:txBody>
      </p:sp>
      <p:sp>
        <p:nvSpPr>
          <p:cNvPr id="4" name="Slide Number Placeholder 3"/>
          <p:cNvSpPr>
            <a:spLocks noGrp="1"/>
          </p:cNvSpPr>
          <p:nvPr>
            <p:ph type="sldNum" sz="quarter" idx="5"/>
          </p:nvPr>
        </p:nvSpPr>
        <p:spPr/>
        <p:txBody>
          <a:bodyPr/>
          <a:lstStyle/>
          <a:p>
            <a:fld id="{F1831479-8ED3-5C42-AC58-1D1B6F820FDC}" type="slidenum">
              <a:rPr lang="en-PK" smtClean="0"/>
              <a:t>28</a:t>
            </a:fld>
            <a:endParaRPr lang="en-PK"/>
          </a:p>
        </p:txBody>
      </p:sp>
    </p:spTree>
    <p:extLst>
      <p:ext uri="{BB962C8B-B14F-4D97-AF65-F5344CB8AC3E}">
        <p14:creationId xmlns:p14="http://schemas.microsoft.com/office/powerpoint/2010/main" val="2456889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\text{I\kern-0.15em P}(\</a:t>
            </a:r>
            <a:r>
              <a:rPr lang="en-GB" sz="1200" kern="1200" dirty="0" err="1">
                <a:solidFill>
                  <a:schemeClr val="tx1"/>
                </a:solidFill>
                <a:effectLst/>
                <a:latin typeface="+mn-lt"/>
                <a:ea typeface="+mn-ea"/>
                <a:cs typeface="+mn-cs"/>
              </a:rPr>
              <a:t>mathcal</a:t>
            </a:r>
            <a:r>
              <a:rPr lang="en-GB" sz="1200" kern="1200" dirty="0">
                <a:solidFill>
                  <a:schemeClr val="tx1"/>
                </a:solidFill>
                <a:effectLst/>
                <a:latin typeface="+mn-lt"/>
                <a:ea typeface="+mn-ea"/>
                <a:cs typeface="+mn-cs"/>
              </a:rPr>
              <a:t>{D}) = \prod_{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\text{I\kern-0.15em P}(\</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i,y_i</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\prod_{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\text{I\kern-0.15em P}(\</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i,y_i</a:t>
            </a:r>
            <a:r>
              <a:rPr lang="en-GB" sz="1200" kern="1200" dirty="0">
                <a:solidFill>
                  <a:schemeClr val="tx1"/>
                </a:solidFill>
                <a:effectLst/>
                <a:latin typeface="+mn-lt"/>
                <a:ea typeface="+mn-ea"/>
                <a:cs typeface="+mn-cs"/>
              </a:rPr>
              <a:t>) = \prod_{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\text{I\kern-0.15em P}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)\text{I\kern-0.15em P}(</a:t>
            </a: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PK" dirty="0"/>
          </a:p>
        </p:txBody>
      </p:sp>
      <p:sp>
        <p:nvSpPr>
          <p:cNvPr id="4" name="Slide Number Placeholder 3"/>
          <p:cNvSpPr>
            <a:spLocks noGrp="1"/>
          </p:cNvSpPr>
          <p:nvPr>
            <p:ph type="sldNum" sz="quarter" idx="5"/>
          </p:nvPr>
        </p:nvSpPr>
        <p:spPr/>
        <p:txBody>
          <a:bodyPr/>
          <a:lstStyle/>
          <a:p>
            <a:fld id="{F1831479-8ED3-5C42-AC58-1D1B6F820FDC}" type="slidenum">
              <a:rPr lang="en-PK" smtClean="0"/>
              <a:t>29</a:t>
            </a:fld>
            <a:endParaRPr lang="en-PK"/>
          </a:p>
        </p:txBody>
      </p:sp>
    </p:spTree>
    <p:extLst>
      <p:ext uri="{BB962C8B-B14F-4D97-AF65-F5344CB8AC3E}">
        <p14:creationId xmlns:p14="http://schemas.microsoft.com/office/powerpoint/2010/main" val="3688464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\text{I\kern-0.15em P}(</a:t>
            </a: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 \frac{1}{\sigma \sqrt{2\pi}} \exp \left( - (</a:t>
            </a: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 -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{\theta})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\prod_{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\text{I\kern-0.15em P}(\</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i,y_i</a:t>
            </a:r>
            <a:r>
              <a:rPr lang="en-GB" sz="1200" kern="1200" dirty="0">
                <a:solidFill>
                  <a:schemeClr val="tx1"/>
                </a:solidFill>
                <a:effectLst/>
                <a:latin typeface="+mn-lt"/>
                <a:ea typeface="+mn-ea"/>
                <a:cs typeface="+mn-cs"/>
              </a:rPr>
              <a:t>) = \prod_{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\text{I\kern-0.15em P}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\prod_{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\frac{1}{\sigma \sqrt{2\pi}} \exp \left( - (</a:t>
            </a: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 -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{x}_</a:t>
            </a:r>
            <a:r>
              <a:rPr lang="en-GB" sz="1200" kern="1200" dirty="0" err="1">
                <a:solidFill>
                  <a:schemeClr val="tx1"/>
                </a:solidFill>
                <a:effectLst/>
                <a:latin typeface="+mn-lt"/>
                <a:ea typeface="+mn-ea"/>
                <a:cs typeface="+mn-cs"/>
              </a:rPr>
              <a:t>i^T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{\theta})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PK" dirty="0"/>
          </a:p>
        </p:txBody>
      </p:sp>
      <p:sp>
        <p:nvSpPr>
          <p:cNvPr id="4" name="Slide Number Placeholder 3"/>
          <p:cNvSpPr>
            <a:spLocks noGrp="1"/>
          </p:cNvSpPr>
          <p:nvPr>
            <p:ph type="sldNum" sz="quarter" idx="5"/>
          </p:nvPr>
        </p:nvSpPr>
        <p:spPr/>
        <p:txBody>
          <a:bodyPr/>
          <a:lstStyle/>
          <a:p>
            <a:fld id="{F1831479-8ED3-5C42-AC58-1D1B6F820FDC}" type="slidenum">
              <a:rPr lang="en-PK" smtClean="0"/>
              <a:t>30</a:t>
            </a:fld>
            <a:endParaRPr lang="en-PK"/>
          </a:p>
        </p:txBody>
      </p:sp>
    </p:spTree>
    <p:extLst>
      <p:ext uri="{BB962C8B-B14F-4D97-AF65-F5344CB8AC3E}">
        <p14:creationId xmlns:p14="http://schemas.microsoft.com/office/powerpoint/2010/main" val="3491326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\begin{equation*}</a:t>
            </a:r>
          </a:p>
          <a:p>
            <a:r>
              <a:rPr lang="en-GB" dirty="0"/>
              <a:t>\argmax_\theta\prod_{</a:t>
            </a:r>
            <a:r>
              <a:rPr lang="en-GB" dirty="0" err="1"/>
              <a:t>i</a:t>
            </a:r>
            <a:r>
              <a:rPr lang="en-GB" dirty="0"/>
              <a:t>=1}^N \text{I\kern-0.15em P}(\</a:t>
            </a:r>
            <a:r>
              <a:rPr lang="en-GB" dirty="0" err="1"/>
              <a:t>pmb</a:t>
            </a:r>
            <a:r>
              <a:rPr lang="en-GB" dirty="0"/>
              <a:t>{x}_</a:t>
            </a:r>
            <a:r>
              <a:rPr lang="en-GB" dirty="0" err="1"/>
              <a:t>i,y_i</a:t>
            </a:r>
            <a:r>
              <a:rPr lang="en-GB" dirty="0"/>
              <a:t>) = \argmax_\theta\prod_{</a:t>
            </a:r>
            <a:r>
              <a:rPr lang="en-GB" dirty="0" err="1"/>
              <a:t>i</a:t>
            </a:r>
            <a:r>
              <a:rPr lang="en-GB" dirty="0"/>
              <a:t>=1}^N \exp \left( - (</a:t>
            </a:r>
            <a:r>
              <a:rPr lang="en-GB" dirty="0" err="1"/>
              <a:t>y_i</a:t>
            </a:r>
            <a:r>
              <a:rPr lang="en-GB" dirty="0"/>
              <a:t> - \</a:t>
            </a:r>
            <a:r>
              <a:rPr lang="en-GB" dirty="0" err="1"/>
              <a:t>pmb</a:t>
            </a:r>
            <a:r>
              <a:rPr lang="en-GB" dirty="0"/>
              <a:t>{x}_</a:t>
            </a:r>
            <a:r>
              <a:rPr lang="en-GB" dirty="0" err="1"/>
              <a:t>i^T</a:t>
            </a:r>
            <a:r>
              <a:rPr lang="en-GB" dirty="0"/>
              <a:t> \</a:t>
            </a:r>
            <a:r>
              <a:rPr lang="en-GB" dirty="0" err="1"/>
              <a:t>pmb</a:t>
            </a:r>
            <a:r>
              <a:rPr lang="en-GB" dirty="0"/>
              <a:t>{\theta})^2    \right)</a:t>
            </a:r>
          </a:p>
          <a:p>
            <a:r>
              <a:rPr lang="en-GB" dirty="0"/>
              <a:t>\end{equation*}</a:t>
            </a:r>
            <a:endParaRPr lang="en-PK" dirty="0"/>
          </a:p>
        </p:txBody>
      </p:sp>
      <p:sp>
        <p:nvSpPr>
          <p:cNvPr id="4" name="Slide Number Placeholder 3"/>
          <p:cNvSpPr>
            <a:spLocks noGrp="1"/>
          </p:cNvSpPr>
          <p:nvPr>
            <p:ph type="sldNum" sz="quarter" idx="5"/>
          </p:nvPr>
        </p:nvSpPr>
        <p:spPr/>
        <p:txBody>
          <a:bodyPr/>
          <a:lstStyle/>
          <a:p>
            <a:fld id="{F1831479-8ED3-5C42-AC58-1D1B6F820FDC}" type="slidenum">
              <a:rPr lang="en-PK" smtClean="0"/>
              <a:t>31</a:t>
            </a:fld>
            <a:endParaRPr lang="en-PK"/>
          </a:p>
        </p:txBody>
      </p:sp>
    </p:spTree>
    <p:extLst>
      <p:ext uri="{BB962C8B-B14F-4D97-AF65-F5344CB8AC3E}">
        <p14:creationId xmlns:p14="http://schemas.microsoft.com/office/powerpoint/2010/main" val="2880561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a:t>Visualization of Normal euationa as solutions</a:t>
            </a:r>
            <a:endParaRPr lang="en-PK" dirty="0"/>
          </a:p>
        </p:txBody>
      </p:sp>
      <p:sp>
        <p:nvSpPr>
          <p:cNvPr id="4" name="Slide Number Placeholder 3"/>
          <p:cNvSpPr>
            <a:spLocks noGrp="1"/>
          </p:cNvSpPr>
          <p:nvPr>
            <p:ph type="sldNum" sz="quarter" idx="5"/>
          </p:nvPr>
        </p:nvSpPr>
        <p:spPr/>
        <p:txBody>
          <a:bodyPr/>
          <a:lstStyle/>
          <a:p>
            <a:fld id="{F1831479-8ED3-5C42-AC58-1D1B6F820FDC}" type="slidenum">
              <a:rPr lang="en-PK" smtClean="0"/>
              <a:t>34</a:t>
            </a:fld>
            <a:endParaRPr lang="en-PK"/>
          </a:p>
        </p:txBody>
      </p:sp>
    </p:spTree>
    <p:extLst>
      <p:ext uri="{BB962C8B-B14F-4D97-AF65-F5344CB8AC3E}">
        <p14:creationId xmlns:p14="http://schemas.microsoft.com/office/powerpoint/2010/main" val="3291696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487BE6-0E95-8748-BA04-7E788462CA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990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F1831479-8ED3-5C42-AC58-1D1B6F820FDC}" type="slidenum">
              <a:rPr lang="en-PK" smtClean="0"/>
              <a:t>53</a:t>
            </a:fld>
            <a:endParaRPr lang="en-PK"/>
          </a:p>
        </p:txBody>
      </p:sp>
    </p:spTree>
    <p:extLst>
      <p:ext uri="{BB962C8B-B14F-4D97-AF65-F5344CB8AC3E}">
        <p14:creationId xmlns:p14="http://schemas.microsoft.com/office/powerpoint/2010/main" val="394032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\frac{d J(m)}{dm} = \frac{d}{dm}\sum_{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=1}^3 (</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 mi)^2</a:t>
            </a:r>
          </a:p>
          <a:p>
            <a:endParaRPr lang="en-PK" dirty="0"/>
          </a:p>
        </p:txBody>
      </p:sp>
      <p:sp>
        <p:nvSpPr>
          <p:cNvPr id="4" name="Slide Number Placeholder 3"/>
          <p:cNvSpPr>
            <a:spLocks noGrp="1"/>
          </p:cNvSpPr>
          <p:nvPr>
            <p:ph type="sldNum" sz="quarter" idx="5"/>
          </p:nvPr>
        </p:nvSpPr>
        <p:spPr/>
        <p:txBody>
          <a:bodyPr/>
          <a:lstStyle/>
          <a:p>
            <a:fld id="{F1831479-8ED3-5C42-AC58-1D1B6F820FDC}" type="slidenum">
              <a:rPr lang="en-PK" smtClean="0"/>
              <a:t>11</a:t>
            </a:fld>
            <a:endParaRPr lang="en-PK"/>
          </a:p>
        </p:txBody>
      </p:sp>
    </p:spTree>
    <p:extLst>
      <p:ext uri="{BB962C8B-B14F-4D97-AF65-F5344CB8AC3E}">
        <p14:creationId xmlns:p14="http://schemas.microsoft.com/office/powerpoint/2010/main" val="1765761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\hat{</a:t>
            </a: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mx_i+b</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J = \frac{1}{N} \sum_{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a:t>
            </a: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-\hat{y}_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PK" dirty="0"/>
          </a:p>
        </p:txBody>
      </p:sp>
      <p:sp>
        <p:nvSpPr>
          <p:cNvPr id="4" name="Slide Number Placeholder 3"/>
          <p:cNvSpPr>
            <a:spLocks noGrp="1"/>
          </p:cNvSpPr>
          <p:nvPr>
            <p:ph type="sldNum" sz="quarter" idx="5"/>
          </p:nvPr>
        </p:nvSpPr>
        <p:spPr/>
        <p:txBody>
          <a:bodyPr/>
          <a:lstStyle/>
          <a:p>
            <a:fld id="{F1831479-8ED3-5C42-AC58-1D1B6F820FDC}" type="slidenum">
              <a:rPr lang="en-PK" smtClean="0"/>
              <a:t>12</a:t>
            </a:fld>
            <a:endParaRPr lang="en-PK"/>
          </a:p>
        </p:txBody>
      </p:sp>
    </p:spTree>
    <p:extLst>
      <p:ext uri="{BB962C8B-B14F-4D97-AF65-F5344CB8AC3E}">
        <p14:creationId xmlns:p14="http://schemas.microsoft.com/office/powerpoint/2010/main" val="2162905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\frac{\partial J}{\partial m} = \frac{1}{N} \sum_{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-2(</a:t>
            </a: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-\hat{y}_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x_i</a:t>
            </a:r>
            <a:endParaRPr lang="en-GB" sz="1200" kern="1200" dirty="0">
              <a:solidFill>
                <a:schemeClr val="tx1"/>
              </a:solidFill>
              <a:effectLst/>
              <a:latin typeface="+mn-lt"/>
              <a:ea typeface="+mn-ea"/>
              <a:cs typeface="+mn-cs"/>
            </a:endParaRPr>
          </a:p>
          <a:p>
            <a:endParaRPr lang="en-PK" dirty="0"/>
          </a:p>
          <a:p>
            <a:endParaRPr lang="en-P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\frac{\partial J}{\partial b} = \frac{1}{N} \sum_{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-2(</a:t>
            </a: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-\hat{y}_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a:t>
            </a:r>
          </a:p>
          <a:p>
            <a:endParaRPr lang="en-PK" dirty="0"/>
          </a:p>
        </p:txBody>
      </p:sp>
      <p:sp>
        <p:nvSpPr>
          <p:cNvPr id="4" name="Slide Number Placeholder 3"/>
          <p:cNvSpPr>
            <a:spLocks noGrp="1"/>
          </p:cNvSpPr>
          <p:nvPr>
            <p:ph type="sldNum" sz="quarter" idx="5"/>
          </p:nvPr>
        </p:nvSpPr>
        <p:spPr/>
        <p:txBody>
          <a:bodyPr/>
          <a:lstStyle/>
          <a:p>
            <a:fld id="{F1831479-8ED3-5C42-AC58-1D1B6F820FDC}" type="slidenum">
              <a:rPr lang="en-PK" smtClean="0"/>
              <a:t>13</a:t>
            </a:fld>
            <a:endParaRPr lang="en-PK"/>
          </a:p>
        </p:txBody>
      </p:sp>
    </p:spTree>
    <p:extLst>
      <p:ext uri="{BB962C8B-B14F-4D97-AF65-F5344CB8AC3E}">
        <p14:creationId xmlns:p14="http://schemas.microsoft.com/office/powerpoint/2010/main" val="2746813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\frac{\partial J}{\partial m} = \frac{-2}{N} \sum_{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a:t>
            </a:r>
            <a:r>
              <a:rPr lang="en-GB" sz="1200" kern="1200" dirty="0" err="1">
                <a:solidFill>
                  <a:schemeClr val="tx1"/>
                </a:solidFill>
                <a:effectLst/>
                <a:latin typeface="+mn-lt"/>
                <a:ea typeface="+mn-ea"/>
                <a:cs typeface="+mn-cs"/>
              </a:rPr>
              <a:t>y_ix_i</a:t>
            </a:r>
            <a:r>
              <a:rPr lang="en-GB" sz="1200" kern="1200" dirty="0">
                <a:solidFill>
                  <a:schemeClr val="tx1"/>
                </a:solidFill>
                <a:effectLst/>
                <a:latin typeface="+mn-lt"/>
                <a:ea typeface="+mn-ea"/>
                <a:cs typeface="+mn-cs"/>
              </a:rPr>
              <a:t>+\frac{2m}{N} \sum_{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x_i^2+\frac{2b}{N} \sum_{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a:t>
            </a:r>
            <a:r>
              <a:rPr lang="en-GB" sz="1200" kern="1200" dirty="0" err="1">
                <a:solidFill>
                  <a:schemeClr val="tx1"/>
                </a:solidFill>
                <a:effectLst/>
                <a:latin typeface="+mn-lt"/>
                <a:ea typeface="+mn-ea"/>
                <a:cs typeface="+mn-cs"/>
              </a:rPr>
              <a:t>x_i</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\frac{\partial J}{\partial b} = \frac{-2}{N} \sum_{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a:t>
            </a:r>
            <a:r>
              <a:rPr lang="en-GB" sz="1200" kern="1200" dirty="0" err="1">
                <a:solidFill>
                  <a:schemeClr val="tx1"/>
                </a:solidFill>
                <a:effectLst/>
                <a:latin typeface="+mn-lt"/>
                <a:ea typeface="+mn-ea"/>
                <a:cs typeface="+mn-cs"/>
              </a:rPr>
              <a:t>y_i</a:t>
            </a:r>
            <a:r>
              <a:rPr lang="en-GB" sz="1200" kern="1200" dirty="0">
                <a:solidFill>
                  <a:schemeClr val="tx1"/>
                </a:solidFill>
                <a:effectLst/>
                <a:latin typeface="+mn-lt"/>
                <a:ea typeface="+mn-ea"/>
                <a:cs typeface="+mn-cs"/>
              </a:rPr>
              <a:t>+\frac{2m}{N} \sum_{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a:t>
            </a: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+\frac{2b}{N} \sum_{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=1}^N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PK" dirty="0"/>
          </a:p>
        </p:txBody>
      </p:sp>
      <p:sp>
        <p:nvSpPr>
          <p:cNvPr id="4" name="Slide Number Placeholder 3"/>
          <p:cNvSpPr>
            <a:spLocks noGrp="1"/>
          </p:cNvSpPr>
          <p:nvPr>
            <p:ph type="sldNum" sz="quarter" idx="5"/>
          </p:nvPr>
        </p:nvSpPr>
        <p:spPr/>
        <p:txBody>
          <a:bodyPr/>
          <a:lstStyle/>
          <a:p>
            <a:fld id="{F1831479-8ED3-5C42-AC58-1D1B6F820FDC}" type="slidenum">
              <a:rPr lang="en-PK" smtClean="0"/>
              <a:t>14</a:t>
            </a:fld>
            <a:endParaRPr lang="en-PK"/>
          </a:p>
        </p:txBody>
      </p:sp>
    </p:spTree>
    <p:extLst>
      <p:ext uri="{BB962C8B-B14F-4D97-AF65-F5344CB8AC3E}">
        <p14:creationId xmlns:p14="http://schemas.microsoft.com/office/powerpoint/2010/main" val="73171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 = (x_i^1, x_i^2, x_i^3, ..., </a:t>
            </a:r>
            <a:r>
              <a:rPr lang="en-GB" sz="1200" kern="1200" dirty="0" err="1">
                <a:solidFill>
                  <a:schemeClr val="tx1"/>
                </a:solidFill>
                <a:effectLst/>
                <a:latin typeface="+mn-lt"/>
                <a:ea typeface="+mn-ea"/>
                <a:cs typeface="+mn-cs"/>
              </a:rPr>
              <a:t>x_i^m</a:t>
            </a:r>
            <a:r>
              <a:rPr lang="en-GB"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\phi : \</a:t>
            </a:r>
            <a:r>
              <a:rPr lang="en-GB" sz="1200" kern="1200" dirty="0" err="1">
                <a:solidFill>
                  <a:schemeClr val="tx1"/>
                </a:solidFill>
                <a:effectLst/>
                <a:latin typeface="+mn-lt"/>
                <a:ea typeface="+mn-ea"/>
                <a:cs typeface="+mn-cs"/>
              </a:rPr>
              <a:t>mathbb</a:t>
            </a:r>
            <a:r>
              <a:rPr lang="en-GB" sz="1200" kern="1200" dirty="0">
                <a:solidFill>
                  <a:schemeClr val="tx1"/>
                </a:solidFill>
                <a:effectLst/>
                <a:latin typeface="+mn-lt"/>
                <a:ea typeface="+mn-ea"/>
                <a:cs typeface="+mn-cs"/>
              </a:rPr>
              <a:t>{R}^m \to  \</a:t>
            </a:r>
            <a:r>
              <a:rPr lang="en-GB" sz="1200" kern="1200" dirty="0" err="1">
                <a:solidFill>
                  <a:schemeClr val="tx1"/>
                </a:solidFill>
                <a:effectLst/>
                <a:latin typeface="+mn-lt"/>
                <a:ea typeface="+mn-ea"/>
                <a:cs typeface="+mn-cs"/>
              </a:rPr>
              <a:t>mathbb</a:t>
            </a:r>
            <a:r>
              <a:rPr lang="en-GB" sz="1200" kern="1200" dirty="0">
                <a:solidFill>
                  <a:schemeClr val="tx1"/>
                </a:solidFill>
                <a:effectLst/>
                <a:latin typeface="+mn-lt"/>
                <a:ea typeface="+mn-ea"/>
                <a:cs typeface="+mn-cs"/>
              </a:rPr>
              <a:t>{R}^M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\phi(</a:t>
            </a: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 = \{1, </a:t>
            </a: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 ^{1}, </a:t>
            </a: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 ^{1,[2]}, ..., </a:t>
            </a: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 ^{1,[k]}, </a:t>
            </a: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 ^{2}, </a:t>
            </a: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 ^{2,[2]}, ..., </a:t>
            </a: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 ^{2,[k]}, ..., </a:t>
            </a: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 ^{m}, </a:t>
            </a: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 ^{m,[2]}, ..., </a:t>
            </a:r>
            <a:r>
              <a:rPr lang="en-GB" sz="1200" kern="1200" dirty="0" err="1">
                <a:solidFill>
                  <a:schemeClr val="tx1"/>
                </a:solidFill>
                <a:effectLst/>
                <a:latin typeface="+mn-lt"/>
                <a:ea typeface="+mn-ea"/>
                <a:cs typeface="+mn-cs"/>
              </a:rPr>
              <a:t>x_i</a:t>
            </a:r>
            <a:r>
              <a:rPr lang="en-GB" sz="1200" kern="1200" dirty="0">
                <a:solidFill>
                  <a:schemeClr val="tx1"/>
                </a:solidFill>
                <a:effectLst/>
                <a:latin typeface="+mn-lt"/>
                <a:ea typeface="+mn-ea"/>
                <a:cs typeface="+mn-cs"/>
              </a:rPr>
              <a:t> ^{m,[k]}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PK" dirty="0"/>
          </a:p>
        </p:txBody>
      </p:sp>
      <p:sp>
        <p:nvSpPr>
          <p:cNvPr id="4" name="Slide Number Placeholder 3"/>
          <p:cNvSpPr>
            <a:spLocks noGrp="1"/>
          </p:cNvSpPr>
          <p:nvPr>
            <p:ph type="sldNum" sz="quarter" idx="5"/>
          </p:nvPr>
        </p:nvSpPr>
        <p:spPr/>
        <p:txBody>
          <a:bodyPr/>
          <a:lstStyle/>
          <a:p>
            <a:fld id="{F1831479-8ED3-5C42-AC58-1D1B6F820FDC}" type="slidenum">
              <a:rPr lang="en-PK" smtClean="0"/>
              <a:t>18</a:t>
            </a:fld>
            <a:endParaRPr lang="en-PK"/>
          </a:p>
        </p:txBody>
      </p:sp>
    </p:spTree>
    <p:extLst>
      <p:ext uri="{BB962C8B-B14F-4D97-AF65-F5344CB8AC3E}">
        <p14:creationId xmlns:p14="http://schemas.microsoft.com/office/powerpoint/2010/main" val="119144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K" dirty="0"/>
              <a:t>Show the bias term in X</a:t>
            </a:r>
          </a:p>
          <a:p>
            <a:endParaRPr lang="en-PK" dirty="0"/>
          </a:p>
          <a:p>
            <a:endParaRPr lang="en-PK" dirty="0"/>
          </a:p>
          <a:p>
            <a:r>
              <a:rPr lang="en-PK" dirty="0"/>
              <a:t>Discuss the dimension of the matrices/vectors as well as the rank considerations</a:t>
            </a:r>
          </a:p>
        </p:txBody>
      </p:sp>
      <p:sp>
        <p:nvSpPr>
          <p:cNvPr id="4" name="Slide Number Placeholder 3"/>
          <p:cNvSpPr>
            <a:spLocks noGrp="1"/>
          </p:cNvSpPr>
          <p:nvPr>
            <p:ph type="sldNum" sz="quarter" idx="5"/>
          </p:nvPr>
        </p:nvSpPr>
        <p:spPr/>
        <p:txBody>
          <a:bodyPr/>
          <a:lstStyle/>
          <a:p>
            <a:fld id="{F1831479-8ED3-5C42-AC58-1D1B6F820FDC}" type="slidenum">
              <a:rPr lang="en-PK" smtClean="0"/>
              <a:t>24</a:t>
            </a:fld>
            <a:endParaRPr lang="en-PK"/>
          </a:p>
        </p:txBody>
      </p:sp>
    </p:spTree>
    <p:extLst>
      <p:ext uri="{BB962C8B-B14F-4D97-AF65-F5344CB8AC3E}">
        <p14:creationId xmlns:p14="http://schemas.microsoft.com/office/powerpoint/2010/main" val="1358074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 maximum likelihood estimator (MLE):</a:t>
            </a:r>
          </a:p>
          <a:p>
            <a:pPr lvl="1"/>
            <a:r>
              <a:rPr lang="en-US" dirty="0"/>
              <a:t>Derive the log-likelihood </a:t>
            </a:r>
          </a:p>
          <a:p>
            <a:pPr lvl="1"/>
            <a:r>
              <a:rPr lang="en-US" dirty="0"/>
              <a:t>Find </a:t>
            </a:r>
            <a:r>
              <a:rPr lang="en-US" dirty="0" err="1"/>
              <a:t>θ</a:t>
            </a:r>
            <a:r>
              <a:rPr lang="en-US" baseline="-25000" dirty="0" err="1"/>
              <a:t>MLE</a:t>
            </a:r>
            <a:r>
              <a:rPr lang="en-US" dirty="0"/>
              <a:t> that maximizes log-likelihood</a:t>
            </a:r>
          </a:p>
          <a:p>
            <a:pPr lvl="2"/>
            <a:r>
              <a:rPr lang="en-US" dirty="0"/>
              <a:t>Analytically: Take derivative and set = 0</a:t>
            </a:r>
          </a:p>
          <a:p>
            <a:pPr lvl="2"/>
            <a:r>
              <a:rPr lang="en-US" dirty="0"/>
              <a:t>Iteratively: (Stochastic) gradient descent </a:t>
            </a:r>
          </a:p>
        </p:txBody>
      </p:sp>
      <p:sp>
        <p:nvSpPr>
          <p:cNvPr id="4" name="Slide Number Placeholder 3"/>
          <p:cNvSpPr>
            <a:spLocks noGrp="1"/>
          </p:cNvSpPr>
          <p:nvPr>
            <p:ph type="sldNum" sz="quarter" idx="5"/>
          </p:nvPr>
        </p:nvSpPr>
        <p:spPr/>
        <p:txBody>
          <a:bodyPr/>
          <a:lstStyle/>
          <a:p>
            <a:fld id="{F1831479-8ED3-5C42-AC58-1D1B6F820FDC}" type="slidenum">
              <a:rPr lang="en-PK" smtClean="0"/>
              <a:t>25</a:t>
            </a:fld>
            <a:endParaRPr lang="en-PK"/>
          </a:p>
        </p:txBody>
      </p:sp>
    </p:spTree>
    <p:extLst>
      <p:ext uri="{BB962C8B-B14F-4D97-AF65-F5344CB8AC3E}">
        <p14:creationId xmlns:p14="http://schemas.microsoft.com/office/powerpoint/2010/main" val="329501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{\theta} =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{X}^T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{X})^{-1}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{X}^T \</a:t>
            </a:r>
            <a:r>
              <a:rPr lang="en-GB" sz="1200" kern="1200" dirty="0" err="1">
                <a:solidFill>
                  <a:schemeClr val="tx1"/>
                </a:solidFill>
                <a:effectLst/>
                <a:latin typeface="+mn-lt"/>
                <a:ea typeface="+mn-ea"/>
                <a:cs typeface="+mn-cs"/>
              </a:rPr>
              <a:t>pmb</a:t>
            </a:r>
            <a:r>
              <a:rPr lang="en-GB" sz="1200" kern="1200" dirty="0">
                <a:solidFill>
                  <a:schemeClr val="tx1"/>
                </a:solidFill>
                <a:effectLst/>
                <a:latin typeface="+mn-lt"/>
                <a:ea typeface="+mn-ea"/>
                <a:cs typeface="+mn-cs"/>
              </a:rPr>
              <a:t>{y}</a:t>
            </a:r>
          </a:p>
          <a:p>
            <a:endParaRPr lang="en-PK" dirty="0"/>
          </a:p>
        </p:txBody>
      </p:sp>
      <p:sp>
        <p:nvSpPr>
          <p:cNvPr id="4" name="Slide Number Placeholder 3"/>
          <p:cNvSpPr>
            <a:spLocks noGrp="1"/>
          </p:cNvSpPr>
          <p:nvPr>
            <p:ph type="sldNum" sz="quarter" idx="5"/>
          </p:nvPr>
        </p:nvSpPr>
        <p:spPr/>
        <p:txBody>
          <a:bodyPr/>
          <a:lstStyle/>
          <a:p>
            <a:fld id="{F1831479-8ED3-5C42-AC58-1D1B6F820FDC}" type="slidenum">
              <a:rPr lang="en-PK" smtClean="0"/>
              <a:t>27</a:t>
            </a:fld>
            <a:endParaRPr lang="en-PK"/>
          </a:p>
        </p:txBody>
      </p:sp>
    </p:spTree>
    <p:extLst>
      <p:ext uri="{BB962C8B-B14F-4D97-AF65-F5344CB8AC3E}">
        <p14:creationId xmlns:p14="http://schemas.microsoft.com/office/powerpoint/2010/main" val="4263477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A1B4-DFA0-CE4C-9DF0-3714698AF5D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22BE655-569A-DE47-A2B8-842A563E3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0400522-7C3F-9244-8DB1-727322B63337}"/>
              </a:ext>
            </a:extLst>
          </p:cNvPr>
          <p:cNvSpPr>
            <a:spLocks noGrp="1"/>
          </p:cNvSpPr>
          <p:nvPr>
            <p:ph type="dt" sz="half" idx="10"/>
          </p:nvPr>
        </p:nvSpPr>
        <p:spPr/>
        <p:txBody>
          <a:bodyPr/>
          <a:lstStyle/>
          <a:p>
            <a:fld id="{E34CBFD7-F0CD-D64C-AC42-F1D75A6AA54E}" type="datetimeFigureOut">
              <a:rPr lang="en-US" smtClean="0"/>
              <a:t>12/29/23</a:t>
            </a:fld>
            <a:endParaRPr lang="en-US"/>
          </a:p>
        </p:txBody>
      </p:sp>
      <p:sp>
        <p:nvSpPr>
          <p:cNvPr id="5" name="Footer Placeholder 4">
            <a:extLst>
              <a:ext uri="{FF2B5EF4-FFF2-40B4-BE49-F238E27FC236}">
                <a16:creationId xmlns:a16="http://schemas.microsoft.com/office/drawing/2014/main" id="{BFE7F4DF-B503-8944-B0FD-4831BD4EB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0A0BF-C7D0-D84A-9052-36463DA4A6C4}"/>
              </a:ext>
            </a:extLst>
          </p:cNvPr>
          <p:cNvSpPr>
            <a:spLocks noGrp="1"/>
          </p:cNvSpPr>
          <p:nvPr>
            <p:ph type="sldNum" sz="quarter" idx="12"/>
          </p:nvPr>
        </p:nvSpPr>
        <p:spPr/>
        <p:txBody>
          <a:bodyPr/>
          <a:lstStyle/>
          <a:p>
            <a:fld id="{834C1E7D-BFF4-2348-8174-00899AEE9B10}" type="slidenum">
              <a:rPr lang="en-US" smtClean="0"/>
              <a:t>‹#›</a:t>
            </a:fld>
            <a:endParaRPr lang="en-US"/>
          </a:p>
        </p:txBody>
      </p:sp>
    </p:spTree>
    <p:extLst>
      <p:ext uri="{BB962C8B-B14F-4D97-AF65-F5344CB8AC3E}">
        <p14:creationId xmlns:p14="http://schemas.microsoft.com/office/powerpoint/2010/main" val="416831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BA9E2-A270-544E-B8EB-F7E140C1FDD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92A6F8D-BCFA-5E4D-BEB9-C25E9BD4EF7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6C4416-2136-554F-BB41-1F17F548EE65}"/>
              </a:ext>
            </a:extLst>
          </p:cNvPr>
          <p:cNvSpPr>
            <a:spLocks noGrp="1"/>
          </p:cNvSpPr>
          <p:nvPr>
            <p:ph type="dt" sz="half" idx="10"/>
          </p:nvPr>
        </p:nvSpPr>
        <p:spPr/>
        <p:txBody>
          <a:bodyPr/>
          <a:lstStyle/>
          <a:p>
            <a:fld id="{E34CBFD7-F0CD-D64C-AC42-F1D75A6AA54E}" type="datetimeFigureOut">
              <a:rPr lang="en-US" smtClean="0"/>
              <a:t>12/29/23</a:t>
            </a:fld>
            <a:endParaRPr lang="en-US"/>
          </a:p>
        </p:txBody>
      </p:sp>
      <p:sp>
        <p:nvSpPr>
          <p:cNvPr id="5" name="Footer Placeholder 4">
            <a:extLst>
              <a:ext uri="{FF2B5EF4-FFF2-40B4-BE49-F238E27FC236}">
                <a16:creationId xmlns:a16="http://schemas.microsoft.com/office/drawing/2014/main" id="{9B8D1B36-BD96-2744-9873-A16FA9EA6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7EC9F-B120-4A43-9470-CB6AC0EC74DB}"/>
              </a:ext>
            </a:extLst>
          </p:cNvPr>
          <p:cNvSpPr>
            <a:spLocks noGrp="1"/>
          </p:cNvSpPr>
          <p:nvPr>
            <p:ph type="sldNum" sz="quarter" idx="12"/>
          </p:nvPr>
        </p:nvSpPr>
        <p:spPr/>
        <p:txBody>
          <a:bodyPr/>
          <a:lstStyle/>
          <a:p>
            <a:fld id="{834C1E7D-BFF4-2348-8174-00899AEE9B10}" type="slidenum">
              <a:rPr lang="en-US" smtClean="0"/>
              <a:t>‹#›</a:t>
            </a:fld>
            <a:endParaRPr lang="en-US"/>
          </a:p>
        </p:txBody>
      </p:sp>
    </p:spTree>
    <p:extLst>
      <p:ext uri="{BB962C8B-B14F-4D97-AF65-F5344CB8AC3E}">
        <p14:creationId xmlns:p14="http://schemas.microsoft.com/office/powerpoint/2010/main" val="3235236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9482B-49BA-514D-AB7F-A5B497FC928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3428EF8-CAEB-5945-95B6-2DE70470C8E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8C9F151-8D28-084B-B78C-AD7B87C2F14B}"/>
              </a:ext>
            </a:extLst>
          </p:cNvPr>
          <p:cNvSpPr>
            <a:spLocks noGrp="1"/>
          </p:cNvSpPr>
          <p:nvPr>
            <p:ph type="dt" sz="half" idx="10"/>
          </p:nvPr>
        </p:nvSpPr>
        <p:spPr/>
        <p:txBody>
          <a:bodyPr/>
          <a:lstStyle/>
          <a:p>
            <a:fld id="{E34CBFD7-F0CD-D64C-AC42-F1D75A6AA54E}" type="datetimeFigureOut">
              <a:rPr lang="en-US" smtClean="0"/>
              <a:t>12/29/23</a:t>
            </a:fld>
            <a:endParaRPr lang="en-US"/>
          </a:p>
        </p:txBody>
      </p:sp>
      <p:sp>
        <p:nvSpPr>
          <p:cNvPr id="5" name="Footer Placeholder 4">
            <a:extLst>
              <a:ext uri="{FF2B5EF4-FFF2-40B4-BE49-F238E27FC236}">
                <a16:creationId xmlns:a16="http://schemas.microsoft.com/office/drawing/2014/main" id="{7D3B1F49-4183-CE4A-BCAC-16626AA56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D62D91-47F5-A748-B3DB-6FE9205A6AF5}"/>
              </a:ext>
            </a:extLst>
          </p:cNvPr>
          <p:cNvSpPr>
            <a:spLocks noGrp="1"/>
          </p:cNvSpPr>
          <p:nvPr>
            <p:ph type="sldNum" sz="quarter" idx="12"/>
          </p:nvPr>
        </p:nvSpPr>
        <p:spPr/>
        <p:txBody>
          <a:bodyPr/>
          <a:lstStyle/>
          <a:p>
            <a:fld id="{834C1E7D-BFF4-2348-8174-00899AEE9B10}" type="slidenum">
              <a:rPr lang="en-US" smtClean="0"/>
              <a:t>‹#›</a:t>
            </a:fld>
            <a:endParaRPr lang="en-US"/>
          </a:p>
        </p:txBody>
      </p:sp>
    </p:spTree>
    <p:extLst>
      <p:ext uri="{BB962C8B-B14F-4D97-AF65-F5344CB8AC3E}">
        <p14:creationId xmlns:p14="http://schemas.microsoft.com/office/powerpoint/2010/main" val="1725288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1649401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623012" y="6400800"/>
            <a:ext cx="3073278"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Slides From: CS109A, Protopapas, Rader, Tanner</a:t>
            </a:r>
          </a:p>
        </p:txBody>
      </p:sp>
    </p:spTree>
    <p:extLst>
      <p:ext uri="{BB962C8B-B14F-4D97-AF65-F5344CB8AC3E}">
        <p14:creationId xmlns:p14="http://schemas.microsoft.com/office/powerpoint/2010/main" val="2008264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342654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ext uri="{BB962C8B-B14F-4D97-AF65-F5344CB8AC3E}">
        <p14:creationId xmlns:p14="http://schemas.microsoft.com/office/powerpoint/2010/main" val="2445998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3700948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32040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108745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129196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D181-D180-554F-A568-7622F029433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FA76796-015E-4E41-839E-2F41F03772E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B57110E-5199-2E46-9FC7-9BD0D1161D4B}"/>
              </a:ext>
            </a:extLst>
          </p:cNvPr>
          <p:cNvSpPr>
            <a:spLocks noGrp="1"/>
          </p:cNvSpPr>
          <p:nvPr>
            <p:ph type="dt" sz="half" idx="10"/>
          </p:nvPr>
        </p:nvSpPr>
        <p:spPr/>
        <p:txBody>
          <a:bodyPr/>
          <a:lstStyle/>
          <a:p>
            <a:fld id="{E34CBFD7-F0CD-D64C-AC42-F1D75A6AA54E}" type="datetimeFigureOut">
              <a:rPr lang="en-US" smtClean="0"/>
              <a:t>12/29/23</a:t>
            </a:fld>
            <a:endParaRPr lang="en-US"/>
          </a:p>
        </p:txBody>
      </p:sp>
      <p:sp>
        <p:nvSpPr>
          <p:cNvPr id="5" name="Footer Placeholder 4">
            <a:extLst>
              <a:ext uri="{FF2B5EF4-FFF2-40B4-BE49-F238E27FC236}">
                <a16:creationId xmlns:a16="http://schemas.microsoft.com/office/drawing/2014/main" id="{C810AA32-6871-7E49-8736-746778500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DF84F-886B-7745-8887-0690E6057379}"/>
              </a:ext>
            </a:extLst>
          </p:cNvPr>
          <p:cNvSpPr>
            <a:spLocks noGrp="1"/>
          </p:cNvSpPr>
          <p:nvPr>
            <p:ph type="sldNum" sz="quarter" idx="12"/>
          </p:nvPr>
        </p:nvSpPr>
        <p:spPr/>
        <p:txBody>
          <a:bodyPr/>
          <a:lstStyle/>
          <a:p>
            <a:fld id="{834C1E7D-BFF4-2348-8174-00899AEE9B10}" type="slidenum">
              <a:rPr lang="en-US" smtClean="0"/>
              <a:t>‹#›</a:t>
            </a:fld>
            <a:endParaRPr lang="en-US"/>
          </a:p>
        </p:txBody>
      </p:sp>
      <p:sp>
        <p:nvSpPr>
          <p:cNvPr id="7" name="TextBox 6">
            <a:extLst>
              <a:ext uri="{FF2B5EF4-FFF2-40B4-BE49-F238E27FC236}">
                <a16:creationId xmlns:a16="http://schemas.microsoft.com/office/drawing/2014/main" id="{A319D764-1944-D833-D4B5-AE5AE2C2C93C}"/>
              </a:ext>
            </a:extLst>
          </p:cNvPr>
          <p:cNvSpPr txBox="1"/>
          <p:nvPr userDrawn="1"/>
        </p:nvSpPr>
        <p:spPr>
          <a:xfrm>
            <a:off x="11982893" y="510363"/>
            <a:ext cx="184731" cy="369332"/>
          </a:xfrm>
          <a:prstGeom prst="rect">
            <a:avLst/>
          </a:prstGeom>
          <a:noFill/>
        </p:spPr>
        <p:txBody>
          <a:bodyPr wrap="none" rtlCol="0">
            <a:spAutoFit/>
          </a:bodyPr>
          <a:lstStyle/>
          <a:p>
            <a:endParaRPr lang="en-PK" dirty="0"/>
          </a:p>
        </p:txBody>
      </p:sp>
    </p:spTree>
    <p:extLst>
      <p:ext uri="{BB962C8B-B14F-4D97-AF65-F5344CB8AC3E}">
        <p14:creationId xmlns:p14="http://schemas.microsoft.com/office/powerpoint/2010/main" val="4175198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ext uri="{BB962C8B-B14F-4D97-AF65-F5344CB8AC3E}">
        <p14:creationId xmlns:p14="http://schemas.microsoft.com/office/powerpoint/2010/main" val="4196814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ext uri="{BB962C8B-B14F-4D97-AF65-F5344CB8AC3E}">
        <p14:creationId xmlns:p14="http://schemas.microsoft.com/office/powerpoint/2010/main" val="389035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ext uri="{BB962C8B-B14F-4D97-AF65-F5344CB8AC3E}">
        <p14:creationId xmlns:p14="http://schemas.microsoft.com/office/powerpoint/2010/main" val="3270988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ext uri="{BB962C8B-B14F-4D97-AF65-F5344CB8AC3E}">
        <p14:creationId xmlns:p14="http://schemas.microsoft.com/office/powerpoint/2010/main" val="475363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9217-B1F9-2C4A-BBDB-4765C5DD749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27FE0B0-AF23-634C-8D7F-5D22369395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29E19-BB91-A647-8AE8-45575A3F4B49}"/>
              </a:ext>
            </a:extLst>
          </p:cNvPr>
          <p:cNvSpPr>
            <a:spLocks noGrp="1"/>
          </p:cNvSpPr>
          <p:nvPr>
            <p:ph type="dt" sz="half" idx="10"/>
          </p:nvPr>
        </p:nvSpPr>
        <p:spPr/>
        <p:txBody>
          <a:bodyPr/>
          <a:lstStyle/>
          <a:p>
            <a:fld id="{E34CBFD7-F0CD-D64C-AC42-F1D75A6AA54E}" type="datetimeFigureOut">
              <a:rPr lang="en-US" smtClean="0"/>
              <a:t>12/29/23</a:t>
            </a:fld>
            <a:endParaRPr lang="en-US"/>
          </a:p>
        </p:txBody>
      </p:sp>
      <p:sp>
        <p:nvSpPr>
          <p:cNvPr id="5" name="Footer Placeholder 4">
            <a:extLst>
              <a:ext uri="{FF2B5EF4-FFF2-40B4-BE49-F238E27FC236}">
                <a16:creationId xmlns:a16="http://schemas.microsoft.com/office/drawing/2014/main" id="{8DED4257-F590-194E-AA53-76F300555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D7C5E-D739-7844-9027-12546EB083C1}"/>
              </a:ext>
            </a:extLst>
          </p:cNvPr>
          <p:cNvSpPr>
            <a:spLocks noGrp="1"/>
          </p:cNvSpPr>
          <p:nvPr>
            <p:ph type="sldNum" sz="quarter" idx="12"/>
          </p:nvPr>
        </p:nvSpPr>
        <p:spPr/>
        <p:txBody>
          <a:bodyPr/>
          <a:lstStyle/>
          <a:p>
            <a:fld id="{834C1E7D-BFF4-2348-8174-00899AEE9B10}" type="slidenum">
              <a:rPr lang="en-US" smtClean="0"/>
              <a:t>‹#›</a:t>
            </a:fld>
            <a:endParaRPr lang="en-US"/>
          </a:p>
        </p:txBody>
      </p:sp>
    </p:spTree>
    <p:extLst>
      <p:ext uri="{BB962C8B-B14F-4D97-AF65-F5344CB8AC3E}">
        <p14:creationId xmlns:p14="http://schemas.microsoft.com/office/powerpoint/2010/main" val="307880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DA78-48D0-D34D-9E01-ECBDAA0A24D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B266E7C-47A2-BC42-9496-D0AE6B37D66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F839FA9-BF68-9C4E-972B-88F7727FB76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FBFFE45-62A7-514C-910E-22751A90EC99}"/>
              </a:ext>
            </a:extLst>
          </p:cNvPr>
          <p:cNvSpPr>
            <a:spLocks noGrp="1"/>
          </p:cNvSpPr>
          <p:nvPr>
            <p:ph type="dt" sz="half" idx="10"/>
          </p:nvPr>
        </p:nvSpPr>
        <p:spPr/>
        <p:txBody>
          <a:bodyPr/>
          <a:lstStyle/>
          <a:p>
            <a:fld id="{E34CBFD7-F0CD-D64C-AC42-F1D75A6AA54E}" type="datetimeFigureOut">
              <a:rPr lang="en-US" smtClean="0"/>
              <a:t>12/29/23</a:t>
            </a:fld>
            <a:endParaRPr lang="en-US"/>
          </a:p>
        </p:txBody>
      </p:sp>
      <p:sp>
        <p:nvSpPr>
          <p:cNvPr id="6" name="Footer Placeholder 5">
            <a:extLst>
              <a:ext uri="{FF2B5EF4-FFF2-40B4-BE49-F238E27FC236}">
                <a16:creationId xmlns:a16="http://schemas.microsoft.com/office/drawing/2014/main" id="{2BA71159-5EE8-E34C-8AF7-6AB20188B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905DF0-49B2-514C-ABE5-C8094040C2F4}"/>
              </a:ext>
            </a:extLst>
          </p:cNvPr>
          <p:cNvSpPr>
            <a:spLocks noGrp="1"/>
          </p:cNvSpPr>
          <p:nvPr>
            <p:ph type="sldNum" sz="quarter" idx="12"/>
          </p:nvPr>
        </p:nvSpPr>
        <p:spPr/>
        <p:txBody>
          <a:bodyPr/>
          <a:lstStyle/>
          <a:p>
            <a:fld id="{834C1E7D-BFF4-2348-8174-00899AEE9B10}" type="slidenum">
              <a:rPr lang="en-US" smtClean="0"/>
              <a:t>‹#›</a:t>
            </a:fld>
            <a:endParaRPr lang="en-US"/>
          </a:p>
        </p:txBody>
      </p:sp>
    </p:spTree>
    <p:extLst>
      <p:ext uri="{BB962C8B-B14F-4D97-AF65-F5344CB8AC3E}">
        <p14:creationId xmlns:p14="http://schemas.microsoft.com/office/powerpoint/2010/main" val="3915713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6F3A5-0580-9C45-9E07-0AFBFC12B29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CBF6640-B4A1-9049-BC95-1C6F505C7B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AC9A8F2-2ABB-894C-8FB6-1502DCCF9FB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5173BEB-8137-A94F-9032-5684A91FC5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AB0EA0F-8015-8447-BF48-C10604674BC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6930B3A-55F0-3047-8D58-74053A4D1A1B}"/>
              </a:ext>
            </a:extLst>
          </p:cNvPr>
          <p:cNvSpPr>
            <a:spLocks noGrp="1"/>
          </p:cNvSpPr>
          <p:nvPr>
            <p:ph type="dt" sz="half" idx="10"/>
          </p:nvPr>
        </p:nvSpPr>
        <p:spPr/>
        <p:txBody>
          <a:bodyPr/>
          <a:lstStyle/>
          <a:p>
            <a:fld id="{E34CBFD7-F0CD-D64C-AC42-F1D75A6AA54E}" type="datetimeFigureOut">
              <a:rPr lang="en-US" smtClean="0"/>
              <a:t>12/29/23</a:t>
            </a:fld>
            <a:endParaRPr lang="en-US"/>
          </a:p>
        </p:txBody>
      </p:sp>
      <p:sp>
        <p:nvSpPr>
          <p:cNvPr id="8" name="Footer Placeholder 7">
            <a:extLst>
              <a:ext uri="{FF2B5EF4-FFF2-40B4-BE49-F238E27FC236}">
                <a16:creationId xmlns:a16="http://schemas.microsoft.com/office/drawing/2014/main" id="{9810011F-CA16-0D44-A293-9AB29D026F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ACEDE0-5344-0947-9E39-389ED5F55194}"/>
              </a:ext>
            </a:extLst>
          </p:cNvPr>
          <p:cNvSpPr>
            <a:spLocks noGrp="1"/>
          </p:cNvSpPr>
          <p:nvPr>
            <p:ph type="sldNum" sz="quarter" idx="12"/>
          </p:nvPr>
        </p:nvSpPr>
        <p:spPr/>
        <p:txBody>
          <a:bodyPr/>
          <a:lstStyle/>
          <a:p>
            <a:fld id="{834C1E7D-BFF4-2348-8174-00899AEE9B10}" type="slidenum">
              <a:rPr lang="en-US" smtClean="0"/>
              <a:t>‹#›</a:t>
            </a:fld>
            <a:endParaRPr lang="en-US"/>
          </a:p>
        </p:txBody>
      </p:sp>
    </p:spTree>
    <p:extLst>
      <p:ext uri="{BB962C8B-B14F-4D97-AF65-F5344CB8AC3E}">
        <p14:creationId xmlns:p14="http://schemas.microsoft.com/office/powerpoint/2010/main" val="224492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620FF-23E9-E447-9B21-16B0B18AFCA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BD842E4-7C9F-C546-B0A1-B2189115E5DC}"/>
              </a:ext>
            </a:extLst>
          </p:cNvPr>
          <p:cNvSpPr>
            <a:spLocks noGrp="1"/>
          </p:cNvSpPr>
          <p:nvPr>
            <p:ph type="dt" sz="half" idx="10"/>
          </p:nvPr>
        </p:nvSpPr>
        <p:spPr/>
        <p:txBody>
          <a:bodyPr/>
          <a:lstStyle/>
          <a:p>
            <a:fld id="{E34CBFD7-F0CD-D64C-AC42-F1D75A6AA54E}" type="datetimeFigureOut">
              <a:rPr lang="en-US" smtClean="0"/>
              <a:t>12/29/23</a:t>
            </a:fld>
            <a:endParaRPr lang="en-US"/>
          </a:p>
        </p:txBody>
      </p:sp>
      <p:sp>
        <p:nvSpPr>
          <p:cNvPr id="4" name="Footer Placeholder 3">
            <a:extLst>
              <a:ext uri="{FF2B5EF4-FFF2-40B4-BE49-F238E27FC236}">
                <a16:creationId xmlns:a16="http://schemas.microsoft.com/office/drawing/2014/main" id="{B085024F-B4C9-6B42-BEAA-6F41AB6C08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EF32C8-A87D-8647-9F25-2A8ECC7E559D}"/>
              </a:ext>
            </a:extLst>
          </p:cNvPr>
          <p:cNvSpPr>
            <a:spLocks noGrp="1"/>
          </p:cNvSpPr>
          <p:nvPr>
            <p:ph type="sldNum" sz="quarter" idx="12"/>
          </p:nvPr>
        </p:nvSpPr>
        <p:spPr/>
        <p:txBody>
          <a:bodyPr/>
          <a:lstStyle/>
          <a:p>
            <a:fld id="{834C1E7D-BFF4-2348-8174-00899AEE9B10}" type="slidenum">
              <a:rPr lang="en-US" smtClean="0"/>
              <a:t>‹#›</a:t>
            </a:fld>
            <a:endParaRPr lang="en-US"/>
          </a:p>
        </p:txBody>
      </p:sp>
    </p:spTree>
    <p:extLst>
      <p:ext uri="{BB962C8B-B14F-4D97-AF65-F5344CB8AC3E}">
        <p14:creationId xmlns:p14="http://schemas.microsoft.com/office/powerpoint/2010/main" val="2064898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E9833C-B565-D445-B841-3DAB64C219AC}"/>
              </a:ext>
            </a:extLst>
          </p:cNvPr>
          <p:cNvSpPr>
            <a:spLocks noGrp="1"/>
          </p:cNvSpPr>
          <p:nvPr>
            <p:ph type="dt" sz="half" idx="10"/>
          </p:nvPr>
        </p:nvSpPr>
        <p:spPr/>
        <p:txBody>
          <a:bodyPr/>
          <a:lstStyle/>
          <a:p>
            <a:fld id="{E34CBFD7-F0CD-D64C-AC42-F1D75A6AA54E}" type="datetimeFigureOut">
              <a:rPr lang="en-US" smtClean="0"/>
              <a:t>12/29/23</a:t>
            </a:fld>
            <a:endParaRPr lang="en-US"/>
          </a:p>
        </p:txBody>
      </p:sp>
      <p:sp>
        <p:nvSpPr>
          <p:cNvPr id="3" name="Footer Placeholder 2">
            <a:extLst>
              <a:ext uri="{FF2B5EF4-FFF2-40B4-BE49-F238E27FC236}">
                <a16:creationId xmlns:a16="http://schemas.microsoft.com/office/drawing/2014/main" id="{7856A05C-511B-9648-A104-406A64B4C6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7CEE63-E577-7B40-8F2E-F98C664A9ECC}"/>
              </a:ext>
            </a:extLst>
          </p:cNvPr>
          <p:cNvSpPr>
            <a:spLocks noGrp="1"/>
          </p:cNvSpPr>
          <p:nvPr>
            <p:ph type="sldNum" sz="quarter" idx="12"/>
          </p:nvPr>
        </p:nvSpPr>
        <p:spPr/>
        <p:txBody>
          <a:bodyPr/>
          <a:lstStyle/>
          <a:p>
            <a:fld id="{834C1E7D-BFF4-2348-8174-00899AEE9B10}" type="slidenum">
              <a:rPr lang="en-US" smtClean="0"/>
              <a:t>‹#›</a:t>
            </a:fld>
            <a:endParaRPr lang="en-US"/>
          </a:p>
        </p:txBody>
      </p:sp>
    </p:spTree>
    <p:extLst>
      <p:ext uri="{BB962C8B-B14F-4D97-AF65-F5344CB8AC3E}">
        <p14:creationId xmlns:p14="http://schemas.microsoft.com/office/powerpoint/2010/main" val="1705582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83A5-2C27-414C-9E30-E9034E99917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8591730-96C0-684F-B3A6-FDEE8395FD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B8E1197-6971-DC4E-8094-96F048426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6BEE988-C4BD-5542-BC0C-509D5AB64FF2}"/>
              </a:ext>
            </a:extLst>
          </p:cNvPr>
          <p:cNvSpPr>
            <a:spLocks noGrp="1"/>
          </p:cNvSpPr>
          <p:nvPr>
            <p:ph type="dt" sz="half" idx="10"/>
          </p:nvPr>
        </p:nvSpPr>
        <p:spPr/>
        <p:txBody>
          <a:bodyPr/>
          <a:lstStyle/>
          <a:p>
            <a:fld id="{E34CBFD7-F0CD-D64C-AC42-F1D75A6AA54E}" type="datetimeFigureOut">
              <a:rPr lang="en-US" smtClean="0"/>
              <a:t>12/29/23</a:t>
            </a:fld>
            <a:endParaRPr lang="en-US"/>
          </a:p>
        </p:txBody>
      </p:sp>
      <p:sp>
        <p:nvSpPr>
          <p:cNvPr id="6" name="Footer Placeholder 5">
            <a:extLst>
              <a:ext uri="{FF2B5EF4-FFF2-40B4-BE49-F238E27FC236}">
                <a16:creationId xmlns:a16="http://schemas.microsoft.com/office/drawing/2014/main" id="{62EEA5F7-1A2C-1C44-BF9B-5BB9E9721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6A634C-717D-E84E-BC69-823DD00636B1}"/>
              </a:ext>
            </a:extLst>
          </p:cNvPr>
          <p:cNvSpPr>
            <a:spLocks noGrp="1"/>
          </p:cNvSpPr>
          <p:nvPr>
            <p:ph type="sldNum" sz="quarter" idx="12"/>
          </p:nvPr>
        </p:nvSpPr>
        <p:spPr/>
        <p:txBody>
          <a:bodyPr/>
          <a:lstStyle/>
          <a:p>
            <a:fld id="{834C1E7D-BFF4-2348-8174-00899AEE9B10}" type="slidenum">
              <a:rPr lang="en-US" smtClean="0"/>
              <a:t>‹#›</a:t>
            </a:fld>
            <a:endParaRPr lang="en-US"/>
          </a:p>
        </p:txBody>
      </p:sp>
    </p:spTree>
    <p:extLst>
      <p:ext uri="{BB962C8B-B14F-4D97-AF65-F5344CB8AC3E}">
        <p14:creationId xmlns:p14="http://schemas.microsoft.com/office/powerpoint/2010/main" val="2823673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9D620-F35F-6547-A807-F105645738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D5BDA1E-07D8-334F-AFD7-7C20F2E686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651F4-C16B-3A46-97E7-DF069EEBD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6CC6376-9FFF-C942-8813-1BE1923DC0EE}"/>
              </a:ext>
            </a:extLst>
          </p:cNvPr>
          <p:cNvSpPr>
            <a:spLocks noGrp="1"/>
          </p:cNvSpPr>
          <p:nvPr>
            <p:ph type="dt" sz="half" idx="10"/>
          </p:nvPr>
        </p:nvSpPr>
        <p:spPr/>
        <p:txBody>
          <a:bodyPr/>
          <a:lstStyle/>
          <a:p>
            <a:fld id="{E34CBFD7-F0CD-D64C-AC42-F1D75A6AA54E}" type="datetimeFigureOut">
              <a:rPr lang="en-US" smtClean="0"/>
              <a:t>12/29/23</a:t>
            </a:fld>
            <a:endParaRPr lang="en-US"/>
          </a:p>
        </p:txBody>
      </p:sp>
      <p:sp>
        <p:nvSpPr>
          <p:cNvPr id="6" name="Footer Placeholder 5">
            <a:extLst>
              <a:ext uri="{FF2B5EF4-FFF2-40B4-BE49-F238E27FC236}">
                <a16:creationId xmlns:a16="http://schemas.microsoft.com/office/drawing/2014/main" id="{D79D89D9-7A7B-634E-9F6A-2B7BC90752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4ED463-DD6F-5444-9A88-D09C75158894}"/>
              </a:ext>
            </a:extLst>
          </p:cNvPr>
          <p:cNvSpPr>
            <a:spLocks noGrp="1"/>
          </p:cNvSpPr>
          <p:nvPr>
            <p:ph type="sldNum" sz="quarter" idx="12"/>
          </p:nvPr>
        </p:nvSpPr>
        <p:spPr/>
        <p:txBody>
          <a:bodyPr/>
          <a:lstStyle/>
          <a:p>
            <a:fld id="{834C1E7D-BFF4-2348-8174-00899AEE9B10}" type="slidenum">
              <a:rPr lang="en-US" smtClean="0"/>
              <a:t>‹#›</a:t>
            </a:fld>
            <a:endParaRPr lang="en-US"/>
          </a:p>
        </p:txBody>
      </p:sp>
    </p:spTree>
    <p:extLst>
      <p:ext uri="{BB962C8B-B14F-4D97-AF65-F5344CB8AC3E}">
        <p14:creationId xmlns:p14="http://schemas.microsoft.com/office/powerpoint/2010/main" val="1472064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9CF76E-6C0C-ED47-9BCA-B3FDDA9FB7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1DB61E2-A7DF-D44F-840D-53A8893281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EA3FEF-51AC-BE45-BA30-987944ED27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CBFD7-F0CD-D64C-AC42-F1D75A6AA54E}" type="datetimeFigureOut">
              <a:rPr lang="en-US" smtClean="0"/>
              <a:t>12/29/23</a:t>
            </a:fld>
            <a:endParaRPr lang="en-US"/>
          </a:p>
        </p:txBody>
      </p:sp>
      <p:sp>
        <p:nvSpPr>
          <p:cNvPr id="5" name="Footer Placeholder 4">
            <a:extLst>
              <a:ext uri="{FF2B5EF4-FFF2-40B4-BE49-F238E27FC236}">
                <a16:creationId xmlns:a16="http://schemas.microsoft.com/office/drawing/2014/main" id="{86F04104-FB7C-B848-B912-0FADF27B52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B892D5-C7AF-254D-B930-5133EC9D9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C1E7D-BFF4-2348-8174-00899AEE9B10}" type="slidenum">
              <a:rPr lang="en-US" smtClean="0"/>
              <a:t>‹#›</a:t>
            </a:fld>
            <a:endParaRPr lang="en-US"/>
          </a:p>
        </p:txBody>
      </p:sp>
      <p:pic>
        <p:nvPicPr>
          <p:cNvPr id="7" name="Picture 6">
            <a:extLst>
              <a:ext uri="{FF2B5EF4-FFF2-40B4-BE49-F238E27FC236}">
                <a16:creationId xmlns:a16="http://schemas.microsoft.com/office/drawing/2014/main" id="{ABF21892-8C37-BFA2-6777-D11538FCD608}"/>
              </a:ext>
            </a:extLst>
          </p:cNvPr>
          <p:cNvPicPr>
            <a:picLocks noChangeAspect="1"/>
          </p:cNvPicPr>
          <p:nvPr userDrawn="1"/>
        </p:nvPicPr>
        <p:blipFill>
          <a:blip r:embed="rId13"/>
          <a:srcRect/>
          <a:stretch/>
        </p:blipFill>
        <p:spPr>
          <a:xfrm>
            <a:off x="10074549" y="184048"/>
            <a:ext cx="2073353" cy="701019"/>
          </a:xfrm>
          <a:prstGeom prst="rect">
            <a:avLst/>
          </a:prstGeom>
        </p:spPr>
      </p:pic>
    </p:spTree>
    <p:extLst>
      <p:ext uri="{BB962C8B-B14F-4D97-AF65-F5344CB8AC3E}">
        <p14:creationId xmlns:p14="http://schemas.microsoft.com/office/powerpoint/2010/main" val="2348471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pic>
        <p:nvPicPr>
          <p:cNvPr id="2" name="Picture 1">
            <a:extLst>
              <a:ext uri="{FF2B5EF4-FFF2-40B4-BE49-F238E27FC236}">
                <a16:creationId xmlns:a16="http://schemas.microsoft.com/office/drawing/2014/main" id="{FBE94368-71A9-7CA9-5396-F3734DF708E7}"/>
              </a:ext>
            </a:extLst>
          </p:cNvPr>
          <p:cNvPicPr>
            <a:picLocks noChangeAspect="1"/>
          </p:cNvPicPr>
          <p:nvPr userDrawn="1"/>
        </p:nvPicPr>
        <p:blipFill>
          <a:blip r:embed="rId14"/>
          <a:srcRect/>
          <a:stretch/>
        </p:blipFill>
        <p:spPr>
          <a:xfrm>
            <a:off x="10074549" y="184048"/>
            <a:ext cx="2073353" cy="701019"/>
          </a:xfrm>
          <a:prstGeom prst="rect">
            <a:avLst/>
          </a:prstGeom>
        </p:spPr>
      </p:pic>
    </p:spTree>
    <p:extLst>
      <p:ext uri="{BB962C8B-B14F-4D97-AF65-F5344CB8AC3E}">
        <p14:creationId xmlns:p14="http://schemas.microsoft.com/office/powerpoint/2010/main" val="21701327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9.emf"/><Relationship Id="rId7" Type="http://schemas.openxmlformats.org/officeDocument/2006/relationships/image" Target="../media/image16.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 Id="rId9"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emf"/></Relationships>
</file>

<file path=ppt/slides/_rels/slide2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2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37.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image" Target="../media/image64.emf"/><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 Id="rId9" Type="http://schemas.openxmlformats.org/officeDocument/2006/relationships/image" Target="../media/image71.emf"/></Relationships>
</file>

<file path=ppt/slides/_rels/slide38.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74.emf"/><Relationship Id="rId2" Type="http://schemas.openxmlformats.org/officeDocument/2006/relationships/image" Target="../media/image72.emf"/><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73.emf"/><Relationship Id="rId4" Type="http://schemas.openxmlformats.org/officeDocument/2006/relationships/image" Target="../media/image69.emf"/></Relationships>
</file>

<file path=ppt/slides/_rels/slide3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NUL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13.xml"/><Relationship Id="rId4" Type="http://schemas.openxmlformats.org/officeDocument/2006/relationships/image" Target="../media/image81.emf"/></Relationships>
</file>

<file path=ppt/slides/_rels/slide4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3.xml"/><Relationship Id="rId4" Type="http://schemas.openxmlformats.org/officeDocument/2006/relationships/image" Target="../media/image84.e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2" Type="http://schemas.openxmlformats.org/officeDocument/2006/relationships/image" Target="../media/image86.png"/><Relationship Id="rId1" Type="http://schemas.openxmlformats.org/officeDocument/2006/relationships/slideLayout" Target="../slideLayouts/slideLayout13.xml"/><Relationship Id="rId10" Type="http://schemas.openxmlformats.org/officeDocument/2006/relationships/image" Target="../media/image87.png"/><Relationship Id="rId4" Type="http://schemas.openxmlformats.org/officeDocument/2006/relationships/image" Target="NULL"/><Relationship Id="rId9" Type="http://schemas.openxmlformats.org/officeDocument/2006/relationships/image" Target="NUL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3.xml"/><Relationship Id="rId4" Type="http://schemas.openxmlformats.org/officeDocument/2006/relationships/image" Target="NUL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5E6C752-5425-D045-8D37-B4D8EEE28136}"/>
              </a:ext>
            </a:extLst>
          </p:cNvPr>
          <p:cNvSpPr txBox="1"/>
          <p:nvPr/>
        </p:nvSpPr>
        <p:spPr>
          <a:xfrm>
            <a:off x="186369" y="2235812"/>
            <a:ext cx="11819261"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4000" b="1" i="0" u="none" strike="noStrike" kern="1200" cap="none" spc="300" normalizeH="0" baseline="0" noProof="0" dirty="0">
                <a:ln>
                  <a:noFill/>
                </a:ln>
                <a:solidFill>
                  <a:prstClr val="black"/>
                </a:solidFill>
                <a:effectLst/>
                <a:uLnTx/>
                <a:uFillTx/>
                <a:latin typeface="Bahnschrift" panose="020B0502040204020203" pitchFamily="34" charset="0"/>
                <a:ea typeface="+mn-ea"/>
                <a:cs typeface="+mn-cs"/>
              </a:rPr>
              <a:t>Artificial Intelligence and Machine Learning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4000" b="1" i="0" u="none" strike="noStrike" kern="1200" cap="none" spc="300" normalizeH="0" baseline="0" noProof="0" dirty="0">
              <a:ln>
                <a:noFill/>
              </a:ln>
              <a:solidFill>
                <a:prstClr val="black"/>
              </a:solidFill>
              <a:effectLst/>
              <a:uLnTx/>
              <a:uFillTx/>
              <a:latin typeface="Bahnschrift" panose="020B05020402040202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4000" b="1" i="0" u="none" strike="noStrike" kern="1200" cap="none" spc="300" normalizeH="0" baseline="0" noProof="0" dirty="0">
                <a:ln>
                  <a:noFill/>
                </a:ln>
                <a:solidFill>
                  <a:prstClr val="black"/>
                </a:solidFill>
                <a:effectLst/>
                <a:uLnTx/>
                <a:uFillTx/>
                <a:latin typeface="Bahnschrift" panose="020B0502040204020203" pitchFamily="34" charset="0"/>
                <a:ea typeface="+mn-ea"/>
                <a:cs typeface="+mn-cs"/>
              </a:rPr>
              <a:t>Linear </a:t>
            </a:r>
            <a:r>
              <a:rPr kumimoji="0" lang="id-ID" sz="4000" b="1" i="0" u="none" strike="noStrike" kern="1200" cap="none" spc="300" normalizeH="0" baseline="0" noProof="0" dirty="0" err="1">
                <a:ln>
                  <a:noFill/>
                </a:ln>
                <a:solidFill>
                  <a:prstClr val="black"/>
                </a:solidFill>
                <a:effectLst/>
                <a:uLnTx/>
                <a:uFillTx/>
                <a:latin typeface="Bahnschrift" panose="020B0502040204020203" pitchFamily="34" charset="0"/>
                <a:ea typeface="+mn-ea"/>
                <a:cs typeface="+mn-cs"/>
              </a:rPr>
              <a:t>Regression</a:t>
            </a:r>
            <a:endParaRPr kumimoji="0" lang="id-ID" sz="4000" b="1" i="0" u="none" strike="noStrike" kern="1200" cap="none" spc="300" normalizeH="0" baseline="0" noProof="0" dirty="0">
              <a:ln>
                <a:noFill/>
              </a:ln>
              <a:solidFill>
                <a:prstClr val="black"/>
              </a:solidFill>
              <a:effectLst/>
              <a:uLnTx/>
              <a:uFillTx/>
              <a:latin typeface="Bahnschrift" panose="020B0502040204020203" pitchFamily="34" charset="0"/>
              <a:ea typeface="+mn-ea"/>
              <a:cs typeface="+mn-cs"/>
            </a:endParaRPr>
          </a:p>
        </p:txBody>
      </p:sp>
      <p:pic>
        <p:nvPicPr>
          <p:cNvPr id="13" name="图片 12">
            <a:extLst>
              <a:ext uri="{FF2B5EF4-FFF2-40B4-BE49-F238E27FC236}">
                <a16:creationId xmlns:a16="http://schemas.microsoft.com/office/drawing/2014/main" id="{9570E5AB-7826-A448-9ABD-A18D6B480E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735" y="436705"/>
            <a:ext cx="1352550" cy="723900"/>
          </a:xfrm>
          <a:prstGeom prst="rect">
            <a:avLst/>
          </a:prstGeom>
        </p:spPr>
      </p:pic>
      <p:sp>
        <p:nvSpPr>
          <p:cNvPr id="2" name="Slide Number Placeholder 1">
            <a:extLst>
              <a:ext uri="{FF2B5EF4-FFF2-40B4-BE49-F238E27FC236}">
                <a16:creationId xmlns:a16="http://schemas.microsoft.com/office/drawing/2014/main" id="{8D0D5064-9578-E844-AF27-59DA07AD6D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4C1E7D-BFF4-2348-8174-00899AEE9B1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02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39DA7-431B-924F-A93A-F31364866723}"/>
              </a:ext>
            </a:extLst>
          </p:cNvPr>
          <p:cNvSpPr>
            <a:spLocks noGrp="1"/>
          </p:cNvSpPr>
          <p:nvPr>
            <p:ph type="title"/>
          </p:nvPr>
        </p:nvSpPr>
        <p:spPr/>
        <p:txBody>
          <a:bodyPr/>
          <a:lstStyle/>
          <a:p>
            <a:r>
              <a:rPr lang="en-US"/>
              <a:t>Intuition of Cost Function</a:t>
            </a:r>
          </a:p>
        </p:txBody>
      </p:sp>
      <p:cxnSp>
        <p:nvCxnSpPr>
          <p:cNvPr id="5" name="Straight Arrow Connector 4">
            <a:extLst>
              <a:ext uri="{FF2B5EF4-FFF2-40B4-BE49-F238E27FC236}">
                <a16:creationId xmlns:a16="http://schemas.microsoft.com/office/drawing/2014/main" id="{045BA445-1F4C-D14C-9355-F09B4783DD81}"/>
              </a:ext>
            </a:extLst>
          </p:cNvPr>
          <p:cNvCxnSpPr>
            <a:cxnSpLocks/>
          </p:cNvCxnSpPr>
          <p:nvPr/>
        </p:nvCxnSpPr>
        <p:spPr>
          <a:xfrm flipV="1">
            <a:off x="514695" y="1920011"/>
            <a:ext cx="6096" cy="1826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B2813B2-372C-DF4C-B181-8FCB7BCDC28D}"/>
              </a:ext>
            </a:extLst>
          </p:cNvPr>
          <p:cNvCxnSpPr>
            <a:cxnSpLocks/>
          </p:cNvCxnSpPr>
          <p:nvPr/>
        </p:nvCxnSpPr>
        <p:spPr>
          <a:xfrm flipV="1">
            <a:off x="520791" y="3691280"/>
            <a:ext cx="1883283" cy="426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D9F125-5C00-9B46-9698-F3248E200A90}"/>
              </a:ext>
            </a:extLst>
          </p:cNvPr>
          <p:cNvCxnSpPr>
            <a:cxnSpLocks/>
          </p:cNvCxnSpPr>
          <p:nvPr/>
        </p:nvCxnSpPr>
        <p:spPr>
          <a:xfrm flipV="1">
            <a:off x="886170" y="3721760"/>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327BB9F-663B-C04F-AE16-8B4A7DEFC963}"/>
              </a:ext>
            </a:extLst>
          </p:cNvPr>
          <p:cNvCxnSpPr>
            <a:cxnSpLocks/>
          </p:cNvCxnSpPr>
          <p:nvPr/>
        </p:nvCxnSpPr>
        <p:spPr>
          <a:xfrm flipV="1">
            <a:off x="1221450" y="3715664"/>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408452-F145-2242-8948-A92718CC2F1D}"/>
              </a:ext>
            </a:extLst>
          </p:cNvPr>
          <p:cNvCxnSpPr>
            <a:cxnSpLocks/>
          </p:cNvCxnSpPr>
          <p:nvPr/>
        </p:nvCxnSpPr>
        <p:spPr>
          <a:xfrm flipV="1">
            <a:off x="1538442" y="3703472"/>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87C5574-9815-3C4C-B08F-D120989FB1D6}"/>
              </a:ext>
            </a:extLst>
          </p:cNvPr>
          <p:cNvCxnSpPr>
            <a:cxnSpLocks/>
          </p:cNvCxnSpPr>
          <p:nvPr/>
        </p:nvCxnSpPr>
        <p:spPr>
          <a:xfrm flipV="1">
            <a:off x="1904202" y="3691280"/>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4C2779-6082-6F4A-8F57-246FBD8509E6}"/>
              </a:ext>
            </a:extLst>
          </p:cNvPr>
          <p:cNvCxnSpPr>
            <a:cxnSpLocks/>
          </p:cNvCxnSpPr>
          <p:nvPr/>
        </p:nvCxnSpPr>
        <p:spPr>
          <a:xfrm>
            <a:off x="410682" y="3374288"/>
            <a:ext cx="10363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77E6B4-E3E2-E04A-8D33-3ACA6C4949C8}"/>
              </a:ext>
            </a:extLst>
          </p:cNvPr>
          <p:cNvCxnSpPr>
            <a:cxnSpLocks/>
          </p:cNvCxnSpPr>
          <p:nvPr/>
        </p:nvCxnSpPr>
        <p:spPr>
          <a:xfrm>
            <a:off x="410682" y="3020720"/>
            <a:ext cx="10363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F90965-10C4-D246-AA8C-1ACE112F84D4}"/>
              </a:ext>
            </a:extLst>
          </p:cNvPr>
          <p:cNvCxnSpPr>
            <a:cxnSpLocks/>
          </p:cNvCxnSpPr>
          <p:nvPr/>
        </p:nvCxnSpPr>
        <p:spPr>
          <a:xfrm>
            <a:off x="410682" y="2703728"/>
            <a:ext cx="10363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D1FBA1-E1D8-C74D-846E-9DB75A92C7D1}"/>
              </a:ext>
            </a:extLst>
          </p:cNvPr>
          <p:cNvCxnSpPr>
            <a:cxnSpLocks/>
          </p:cNvCxnSpPr>
          <p:nvPr/>
        </p:nvCxnSpPr>
        <p:spPr>
          <a:xfrm>
            <a:off x="410682" y="2380640"/>
            <a:ext cx="10363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A0D9F7-ADA2-6B41-A2DC-71600956CE7E}"/>
              </a:ext>
            </a:extLst>
          </p:cNvPr>
          <p:cNvCxnSpPr>
            <a:cxnSpLocks/>
          </p:cNvCxnSpPr>
          <p:nvPr/>
        </p:nvCxnSpPr>
        <p:spPr>
          <a:xfrm flipV="1">
            <a:off x="514314" y="2196998"/>
            <a:ext cx="1487424" cy="153695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5DD8C2-3A5B-9846-8587-F43B5D2D6858}"/>
              </a:ext>
            </a:extLst>
          </p:cNvPr>
          <p:cNvCxnSpPr/>
          <p:nvPr/>
        </p:nvCxnSpPr>
        <p:spPr>
          <a:xfrm>
            <a:off x="1099530" y="2992907"/>
            <a:ext cx="146304" cy="13411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128AD39-91B1-3347-96A4-B86BFC556F03}"/>
              </a:ext>
            </a:extLst>
          </p:cNvPr>
          <p:cNvCxnSpPr>
            <a:cxnSpLocks/>
          </p:cNvCxnSpPr>
          <p:nvPr/>
        </p:nvCxnSpPr>
        <p:spPr>
          <a:xfrm flipV="1">
            <a:off x="1093434" y="2980715"/>
            <a:ext cx="155448" cy="152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C5BEE9A-D534-6949-9721-F83807AD8A64}"/>
              </a:ext>
            </a:extLst>
          </p:cNvPr>
          <p:cNvCxnSpPr/>
          <p:nvPr/>
        </p:nvCxnSpPr>
        <p:spPr>
          <a:xfrm>
            <a:off x="794730" y="3315995"/>
            <a:ext cx="146304" cy="13411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362966-F753-A341-B8CD-41F4AFC1B92C}"/>
              </a:ext>
            </a:extLst>
          </p:cNvPr>
          <p:cNvCxnSpPr>
            <a:cxnSpLocks/>
          </p:cNvCxnSpPr>
          <p:nvPr/>
        </p:nvCxnSpPr>
        <p:spPr>
          <a:xfrm flipV="1">
            <a:off x="788634" y="3303803"/>
            <a:ext cx="155448" cy="152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9BBCEBE-8411-B84C-8C8E-5BD5DF24A705}"/>
              </a:ext>
            </a:extLst>
          </p:cNvPr>
          <p:cNvCxnSpPr/>
          <p:nvPr/>
        </p:nvCxnSpPr>
        <p:spPr>
          <a:xfrm>
            <a:off x="1392138" y="2688107"/>
            <a:ext cx="146304" cy="13411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41FE1B5-F977-0347-BC55-F153F6DDB320}"/>
              </a:ext>
            </a:extLst>
          </p:cNvPr>
          <p:cNvCxnSpPr>
            <a:cxnSpLocks/>
          </p:cNvCxnSpPr>
          <p:nvPr/>
        </p:nvCxnSpPr>
        <p:spPr>
          <a:xfrm flipV="1">
            <a:off x="1386042" y="2675915"/>
            <a:ext cx="155448" cy="152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29E494-65A3-7446-B165-9223FD484792}"/>
              </a:ext>
            </a:extLst>
          </p:cNvPr>
          <p:cNvCxnSpPr>
            <a:cxnSpLocks/>
          </p:cNvCxnSpPr>
          <p:nvPr/>
        </p:nvCxnSpPr>
        <p:spPr>
          <a:xfrm flipV="1">
            <a:off x="5439955" y="1820740"/>
            <a:ext cx="6096" cy="1826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70CD60A-EABF-D845-A97E-93EE6539A9B9}"/>
              </a:ext>
            </a:extLst>
          </p:cNvPr>
          <p:cNvCxnSpPr>
            <a:cxnSpLocks/>
          </p:cNvCxnSpPr>
          <p:nvPr/>
        </p:nvCxnSpPr>
        <p:spPr>
          <a:xfrm flipV="1">
            <a:off x="5446051" y="3603298"/>
            <a:ext cx="1883283" cy="426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EB6CDF5-4A9D-E142-A251-E1E9277B03B1}"/>
              </a:ext>
            </a:extLst>
          </p:cNvPr>
          <p:cNvCxnSpPr>
            <a:cxnSpLocks/>
          </p:cNvCxnSpPr>
          <p:nvPr/>
        </p:nvCxnSpPr>
        <p:spPr>
          <a:xfrm flipV="1">
            <a:off x="5811430" y="3633778"/>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B67FBA-06F3-0C40-BD19-4F5D1182721B}"/>
              </a:ext>
            </a:extLst>
          </p:cNvPr>
          <p:cNvCxnSpPr>
            <a:cxnSpLocks/>
          </p:cNvCxnSpPr>
          <p:nvPr/>
        </p:nvCxnSpPr>
        <p:spPr>
          <a:xfrm flipV="1">
            <a:off x="6146710" y="3627682"/>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8B6FFA-7207-534D-A1A8-752B5DFA26EC}"/>
              </a:ext>
            </a:extLst>
          </p:cNvPr>
          <p:cNvCxnSpPr>
            <a:cxnSpLocks/>
          </p:cNvCxnSpPr>
          <p:nvPr/>
        </p:nvCxnSpPr>
        <p:spPr>
          <a:xfrm flipV="1">
            <a:off x="6463702" y="3615490"/>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8A7ABD7-832E-AC4B-B16D-D28682C05025}"/>
              </a:ext>
            </a:extLst>
          </p:cNvPr>
          <p:cNvCxnSpPr>
            <a:cxnSpLocks/>
          </p:cNvCxnSpPr>
          <p:nvPr/>
        </p:nvCxnSpPr>
        <p:spPr>
          <a:xfrm flipV="1">
            <a:off x="6829462" y="3603298"/>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B079F9-37DD-D64B-863E-2B11B693AABC}"/>
              </a:ext>
            </a:extLst>
          </p:cNvPr>
          <p:cNvCxnSpPr>
            <a:cxnSpLocks/>
          </p:cNvCxnSpPr>
          <p:nvPr/>
        </p:nvCxnSpPr>
        <p:spPr>
          <a:xfrm>
            <a:off x="5335942" y="3286306"/>
            <a:ext cx="10363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1DC096-899B-174D-AB24-9944821CC34B}"/>
              </a:ext>
            </a:extLst>
          </p:cNvPr>
          <p:cNvCxnSpPr>
            <a:cxnSpLocks/>
          </p:cNvCxnSpPr>
          <p:nvPr/>
        </p:nvCxnSpPr>
        <p:spPr>
          <a:xfrm>
            <a:off x="5335942" y="2932738"/>
            <a:ext cx="10363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06421C6-E27E-F24C-8C3A-270B4E91AABB}"/>
              </a:ext>
            </a:extLst>
          </p:cNvPr>
          <p:cNvCxnSpPr>
            <a:cxnSpLocks/>
          </p:cNvCxnSpPr>
          <p:nvPr/>
        </p:nvCxnSpPr>
        <p:spPr>
          <a:xfrm>
            <a:off x="5335942" y="2615746"/>
            <a:ext cx="10363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AF2AA4C-89AA-B340-8ECF-61C2BC195FE7}"/>
              </a:ext>
            </a:extLst>
          </p:cNvPr>
          <p:cNvCxnSpPr>
            <a:cxnSpLocks/>
          </p:cNvCxnSpPr>
          <p:nvPr/>
        </p:nvCxnSpPr>
        <p:spPr>
          <a:xfrm>
            <a:off x="5335942" y="2292658"/>
            <a:ext cx="103632"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E70280-5989-444A-A44C-8C90E9A1ECC7}"/>
              </a:ext>
            </a:extLst>
          </p:cNvPr>
          <p:cNvCxnSpPr>
            <a:cxnSpLocks/>
          </p:cNvCxnSpPr>
          <p:nvPr/>
        </p:nvCxnSpPr>
        <p:spPr>
          <a:xfrm flipV="1">
            <a:off x="4089874" y="3673289"/>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61A2CB4-CBE3-3F43-974E-9EBC730392A2}"/>
              </a:ext>
            </a:extLst>
          </p:cNvPr>
          <p:cNvCxnSpPr>
            <a:cxnSpLocks/>
          </p:cNvCxnSpPr>
          <p:nvPr/>
        </p:nvCxnSpPr>
        <p:spPr>
          <a:xfrm flipV="1">
            <a:off x="4425154" y="3667193"/>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A633B0F-EB1C-3C46-920D-82C661DE903B}"/>
              </a:ext>
            </a:extLst>
          </p:cNvPr>
          <p:cNvCxnSpPr>
            <a:cxnSpLocks/>
          </p:cNvCxnSpPr>
          <p:nvPr/>
        </p:nvCxnSpPr>
        <p:spPr>
          <a:xfrm flipV="1">
            <a:off x="4742146" y="3655001"/>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4B6A98-F481-504C-8866-724CC4C1C7F3}"/>
              </a:ext>
            </a:extLst>
          </p:cNvPr>
          <p:cNvCxnSpPr>
            <a:cxnSpLocks/>
          </p:cNvCxnSpPr>
          <p:nvPr/>
        </p:nvCxnSpPr>
        <p:spPr>
          <a:xfrm flipV="1">
            <a:off x="5107906" y="3642809"/>
            <a:ext cx="0" cy="880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A5CB82D-5DEF-1244-B5B1-E42829FBB54C}"/>
              </a:ext>
            </a:extLst>
          </p:cNvPr>
          <p:cNvCxnSpPr>
            <a:cxnSpLocks/>
          </p:cNvCxnSpPr>
          <p:nvPr/>
        </p:nvCxnSpPr>
        <p:spPr>
          <a:xfrm flipH="1">
            <a:off x="3452055" y="3640326"/>
            <a:ext cx="1999640" cy="15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1F69DF1-8F45-454F-A6E2-C54A8204AA8C}"/>
              </a:ext>
            </a:extLst>
          </p:cNvPr>
          <p:cNvSpPr txBox="1"/>
          <p:nvPr/>
        </p:nvSpPr>
        <p:spPr>
          <a:xfrm>
            <a:off x="537270" y="3969030"/>
            <a:ext cx="16820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Hypothesis</a:t>
            </a:r>
          </a:p>
        </p:txBody>
      </p:sp>
      <p:sp>
        <p:nvSpPr>
          <p:cNvPr id="61" name="TextBox 60">
            <a:extLst>
              <a:ext uri="{FF2B5EF4-FFF2-40B4-BE49-F238E27FC236}">
                <a16:creationId xmlns:a16="http://schemas.microsoft.com/office/drawing/2014/main" id="{7DEDF488-D3F1-4C43-A9D9-FDBBA68DCEC0}"/>
              </a:ext>
            </a:extLst>
          </p:cNvPr>
          <p:cNvSpPr txBox="1"/>
          <p:nvPr/>
        </p:nvSpPr>
        <p:spPr>
          <a:xfrm>
            <a:off x="4605029" y="3809228"/>
            <a:ext cx="16820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Cost Function</a:t>
            </a:r>
          </a:p>
        </p:txBody>
      </p:sp>
      <p:pic>
        <p:nvPicPr>
          <p:cNvPr id="3" name="Picture 2">
            <a:extLst>
              <a:ext uri="{FF2B5EF4-FFF2-40B4-BE49-F238E27FC236}">
                <a16:creationId xmlns:a16="http://schemas.microsoft.com/office/drawing/2014/main" id="{8D7382A3-E4A4-09CE-2E0A-2A42280DA843}"/>
              </a:ext>
            </a:extLst>
          </p:cNvPr>
          <p:cNvPicPr>
            <a:picLocks noChangeAspect="1"/>
          </p:cNvPicPr>
          <p:nvPr/>
        </p:nvPicPr>
        <p:blipFill>
          <a:blip r:embed="rId2"/>
          <a:stretch>
            <a:fillRect/>
          </a:stretch>
        </p:blipFill>
        <p:spPr>
          <a:xfrm>
            <a:off x="8595374" y="1220788"/>
            <a:ext cx="2108200" cy="469900"/>
          </a:xfrm>
          <a:prstGeom prst="rect">
            <a:avLst/>
          </a:prstGeom>
        </p:spPr>
      </p:pic>
      <p:pic>
        <p:nvPicPr>
          <p:cNvPr id="4" name="Picture 3">
            <a:extLst>
              <a:ext uri="{FF2B5EF4-FFF2-40B4-BE49-F238E27FC236}">
                <a16:creationId xmlns:a16="http://schemas.microsoft.com/office/drawing/2014/main" id="{003CE2E3-B607-15C9-89D5-7E22551AB26C}"/>
              </a:ext>
            </a:extLst>
          </p:cNvPr>
          <p:cNvPicPr>
            <a:picLocks noChangeAspect="1"/>
          </p:cNvPicPr>
          <p:nvPr/>
        </p:nvPicPr>
        <p:blipFill>
          <a:blip r:embed="rId3"/>
          <a:stretch>
            <a:fillRect/>
          </a:stretch>
        </p:blipFill>
        <p:spPr>
          <a:xfrm>
            <a:off x="7527574" y="1769694"/>
            <a:ext cx="4559300" cy="1333500"/>
          </a:xfrm>
          <a:prstGeom prst="rect">
            <a:avLst/>
          </a:prstGeom>
        </p:spPr>
      </p:pic>
      <p:pic>
        <p:nvPicPr>
          <p:cNvPr id="7" name="Picture 6">
            <a:extLst>
              <a:ext uri="{FF2B5EF4-FFF2-40B4-BE49-F238E27FC236}">
                <a16:creationId xmlns:a16="http://schemas.microsoft.com/office/drawing/2014/main" id="{F553D244-D45E-60BF-7CF4-4B6F45FB6CF1}"/>
              </a:ext>
            </a:extLst>
          </p:cNvPr>
          <p:cNvPicPr>
            <a:picLocks noChangeAspect="1"/>
          </p:cNvPicPr>
          <p:nvPr/>
        </p:nvPicPr>
        <p:blipFill>
          <a:blip r:embed="rId4"/>
          <a:stretch>
            <a:fillRect/>
          </a:stretch>
        </p:blipFill>
        <p:spPr>
          <a:xfrm>
            <a:off x="504865" y="4515909"/>
            <a:ext cx="1663700" cy="469900"/>
          </a:xfrm>
          <a:prstGeom prst="rect">
            <a:avLst/>
          </a:prstGeom>
        </p:spPr>
      </p:pic>
      <p:pic>
        <p:nvPicPr>
          <p:cNvPr id="8" name="Picture 7">
            <a:extLst>
              <a:ext uri="{FF2B5EF4-FFF2-40B4-BE49-F238E27FC236}">
                <a16:creationId xmlns:a16="http://schemas.microsoft.com/office/drawing/2014/main" id="{BEED825D-A929-50F9-2763-1E7FA0A3ECB9}"/>
              </a:ext>
            </a:extLst>
          </p:cNvPr>
          <p:cNvPicPr>
            <a:picLocks noChangeAspect="1"/>
          </p:cNvPicPr>
          <p:nvPr/>
        </p:nvPicPr>
        <p:blipFill>
          <a:blip r:embed="rId5"/>
          <a:stretch>
            <a:fillRect/>
          </a:stretch>
        </p:blipFill>
        <p:spPr>
          <a:xfrm>
            <a:off x="2837146" y="4515909"/>
            <a:ext cx="1905000" cy="469900"/>
          </a:xfrm>
          <a:prstGeom prst="rect">
            <a:avLst/>
          </a:prstGeom>
        </p:spPr>
      </p:pic>
      <p:pic>
        <p:nvPicPr>
          <p:cNvPr id="9" name="Picture 8">
            <a:extLst>
              <a:ext uri="{FF2B5EF4-FFF2-40B4-BE49-F238E27FC236}">
                <a16:creationId xmlns:a16="http://schemas.microsoft.com/office/drawing/2014/main" id="{72623DB8-E9FA-4F67-616E-1C98E4738B37}"/>
              </a:ext>
            </a:extLst>
          </p:cNvPr>
          <p:cNvPicPr>
            <a:picLocks noChangeAspect="1"/>
          </p:cNvPicPr>
          <p:nvPr/>
        </p:nvPicPr>
        <p:blipFill>
          <a:blip r:embed="rId6"/>
          <a:stretch>
            <a:fillRect/>
          </a:stretch>
        </p:blipFill>
        <p:spPr>
          <a:xfrm>
            <a:off x="5335942" y="4493130"/>
            <a:ext cx="1905000" cy="469900"/>
          </a:xfrm>
          <a:prstGeom prst="rect">
            <a:avLst/>
          </a:prstGeom>
        </p:spPr>
      </p:pic>
      <p:sp>
        <p:nvSpPr>
          <p:cNvPr id="10" name="Oval 9">
            <a:extLst>
              <a:ext uri="{FF2B5EF4-FFF2-40B4-BE49-F238E27FC236}">
                <a16:creationId xmlns:a16="http://schemas.microsoft.com/office/drawing/2014/main" id="{BA9A200F-6168-8872-7552-D25F28C09C40}"/>
              </a:ext>
            </a:extLst>
          </p:cNvPr>
          <p:cNvSpPr/>
          <p:nvPr/>
        </p:nvSpPr>
        <p:spPr>
          <a:xfrm>
            <a:off x="5737058" y="3573336"/>
            <a:ext cx="134810" cy="131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b="1" dirty="0"/>
          </a:p>
        </p:txBody>
      </p:sp>
      <p:sp>
        <p:nvSpPr>
          <p:cNvPr id="12" name="Oval 11">
            <a:extLst>
              <a:ext uri="{FF2B5EF4-FFF2-40B4-BE49-F238E27FC236}">
                <a16:creationId xmlns:a16="http://schemas.microsoft.com/office/drawing/2014/main" id="{09427D6E-5546-CA2A-EC0C-431A6AAFB717}"/>
              </a:ext>
            </a:extLst>
          </p:cNvPr>
          <p:cNvSpPr/>
          <p:nvPr/>
        </p:nvSpPr>
        <p:spPr>
          <a:xfrm>
            <a:off x="6011900" y="2580352"/>
            <a:ext cx="134810" cy="13166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b="1" dirty="0"/>
          </a:p>
        </p:txBody>
      </p:sp>
      <p:sp>
        <p:nvSpPr>
          <p:cNvPr id="17" name="Oval 16">
            <a:extLst>
              <a:ext uri="{FF2B5EF4-FFF2-40B4-BE49-F238E27FC236}">
                <a16:creationId xmlns:a16="http://schemas.microsoft.com/office/drawing/2014/main" id="{D7F15BED-2615-5E4A-6677-D4174ED29068}"/>
              </a:ext>
            </a:extLst>
          </p:cNvPr>
          <p:cNvSpPr/>
          <p:nvPr/>
        </p:nvSpPr>
        <p:spPr>
          <a:xfrm>
            <a:off x="5372169" y="2578719"/>
            <a:ext cx="134810" cy="13166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b="1" dirty="0"/>
          </a:p>
        </p:txBody>
      </p:sp>
      <p:sp>
        <p:nvSpPr>
          <p:cNvPr id="21" name="Rectangle 20">
            <a:extLst>
              <a:ext uri="{FF2B5EF4-FFF2-40B4-BE49-F238E27FC236}">
                <a16:creationId xmlns:a16="http://schemas.microsoft.com/office/drawing/2014/main" id="{ED89529B-F6C6-78BF-5D8E-E8B94C1EB822}"/>
              </a:ext>
            </a:extLst>
          </p:cNvPr>
          <p:cNvSpPr/>
          <p:nvPr/>
        </p:nvSpPr>
        <p:spPr>
          <a:xfrm>
            <a:off x="2750486" y="4385862"/>
            <a:ext cx="2082763" cy="756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3" name="Rectangle 22">
            <a:extLst>
              <a:ext uri="{FF2B5EF4-FFF2-40B4-BE49-F238E27FC236}">
                <a16:creationId xmlns:a16="http://schemas.microsoft.com/office/drawing/2014/main" id="{09F0087C-6446-AC6E-951C-CFB212D31955}"/>
              </a:ext>
            </a:extLst>
          </p:cNvPr>
          <p:cNvSpPr/>
          <p:nvPr/>
        </p:nvSpPr>
        <p:spPr>
          <a:xfrm>
            <a:off x="460519" y="4383887"/>
            <a:ext cx="1756816" cy="75615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6" name="Rectangle 25">
            <a:extLst>
              <a:ext uri="{FF2B5EF4-FFF2-40B4-BE49-F238E27FC236}">
                <a16:creationId xmlns:a16="http://schemas.microsoft.com/office/drawing/2014/main" id="{8C83ED4B-08DF-10CA-C136-73275D67C58F}"/>
              </a:ext>
            </a:extLst>
          </p:cNvPr>
          <p:cNvSpPr/>
          <p:nvPr/>
        </p:nvSpPr>
        <p:spPr>
          <a:xfrm>
            <a:off x="5254202" y="4395762"/>
            <a:ext cx="2082763" cy="75615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7" name="Freeform 46">
            <a:extLst>
              <a:ext uri="{FF2B5EF4-FFF2-40B4-BE49-F238E27FC236}">
                <a16:creationId xmlns:a16="http://schemas.microsoft.com/office/drawing/2014/main" id="{3BDA74DF-44CB-D1FC-B266-5412DF57645D}"/>
              </a:ext>
            </a:extLst>
          </p:cNvPr>
          <p:cNvSpPr/>
          <p:nvPr/>
        </p:nvSpPr>
        <p:spPr>
          <a:xfrm>
            <a:off x="5248894" y="1840675"/>
            <a:ext cx="878774" cy="1781303"/>
          </a:xfrm>
          <a:custGeom>
            <a:avLst/>
            <a:gdLst>
              <a:gd name="connsiteX0" fmla="*/ 0 w 878774"/>
              <a:gd name="connsiteY0" fmla="*/ 118754 h 1781303"/>
              <a:gd name="connsiteX1" fmla="*/ 166255 w 878774"/>
              <a:gd name="connsiteY1" fmla="*/ 807522 h 1781303"/>
              <a:gd name="connsiteX2" fmla="*/ 522514 w 878774"/>
              <a:gd name="connsiteY2" fmla="*/ 1781299 h 1781303"/>
              <a:gd name="connsiteX3" fmla="*/ 819398 w 878774"/>
              <a:gd name="connsiteY3" fmla="*/ 795647 h 1781303"/>
              <a:gd name="connsiteX4" fmla="*/ 878774 w 878774"/>
              <a:gd name="connsiteY4" fmla="*/ 0 h 1781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774" h="1781303">
                <a:moveTo>
                  <a:pt x="0" y="118754"/>
                </a:moveTo>
                <a:cubicBezTo>
                  <a:pt x="39584" y="324592"/>
                  <a:pt x="79169" y="530431"/>
                  <a:pt x="166255" y="807522"/>
                </a:cubicBezTo>
                <a:cubicBezTo>
                  <a:pt x="253341" y="1084613"/>
                  <a:pt x="413657" y="1783278"/>
                  <a:pt x="522514" y="1781299"/>
                </a:cubicBezTo>
                <a:cubicBezTo>
                  <a:pt x="631371" y="1779320"/>
                  <a:pt x="760021" y="1092530"/>
                  <a:pt x="819398" y="795647"/>
                </a:cubicBezTo>
                <a:cubicBezTo>
                  <a:pt x="878775" y="498764"/>
                  <a:pt x="866899" y="126670"/>
                  <a:pt x="87877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49" name="Straight Arrow Connector 48">
            <a:extLst>
              <a:ext uri="{FF2B5EF4-FFF2-40B4-BE49-F238E27FC236}">
                <a16:creationId xmlns:a16="http://schemas.microsoft.com/office/drawing/2014/main" id="{50C9743E-A77F-B550-98AE-9A78EF6CC0C2}"/>
              </a:ext>
            </a:extLst>
          </p:cNvPr>
          <p:cNvCxnSpPr>
            <a:cxnSpLocks/>
          </p:cNvCxnSpPr>
          <p:nvPr/>
        </p:nvCxnSpPr>
        <p:spPr>
          <a:xfrm flipV="1">
            <a:off x="5248894" y="1896551"/>
            <a:ext cx="0" cy="4721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E5807D8-3A41-AAB1-E83A-F43A59AC5856}"/>
              </a:ext>
            </a:extLst>
          </p:cNvPr>
          <p:cNvCxnSpPr>
            <a:cxnSpLocks/>
          </p:cNvCxnSpPr>
          <p:nvPr/>
        </p:nvCxnSpPr>
        <p:spPr>
          <a:xfrm flipV="1">
            <a:off x="6125688" y="1835199"/>
            <a:ext cx="0" cy="4721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11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2299-7071-384A-BF18-D56E0B4ABA89}"/>
              </a:ext>
            </a:extLst>
          </p:cNvPr>
          <p:cNvSpPr>
            <a:spLocks noGrp="1"/>
          </p:cNvSpPr>
          <p:nvPr>
            <p:ph type="title"/>
          </p:nvPr>
        </p:nvSpPr>
        <p:spPr>
          <a:xfrm>
            <a:off x="276516" y="381183"/>
            <a:ext cx="10515600" cy="1325563"/>
          </a:xfrm>
        </p:spPr>
        <p:txBody>
          <a:bodyPr/>
          <a:lstStyle/>
          <a:p>
            <a:r>
              <a:rPr lang="en-US" dirty="0"/>
              <a:t>How to find minima of a function (Review): </a:t>
            </a:r>
          </a:p>
        </p:txBody>
      </p:sp>
      <p:pic>
        <p:nvPicPr>
          <p:cNvPr id="4" name="Content Placeholder 3">
            <a:extLst>
              <a:ext uri="{FF2B5EF4-FFF2-40B4-BE49-F238E27FC236}">
                <a16:creationId xmlns:a16="http://schemas.microsoft.com/office/drawing/2014/main" id="{9885C85F-8EB3-2FE1-00E0-F312FC72467D}"/>
              </a:ext>
            </a:extLst>
          </p:cNvPr>
          <p:cNvPicPr>
            <a:picLocks noGrp="1" noChangeAspect="1"/>
          </p:cNvPicPr>
          <p:nvPr>
            <p:ph idx="1"/>
          </p:nvPr>
        </p:nvPicPr>
        <p:blipFill>
          <a:blip r:embed="rId3"/>
          <a:stretch>
            <a:fillRect/>
          </a:stretch>
        </p:blipFill>
        <p:spPr>
          <a:xfrm>
            <a:off x="838200" y="1458242"/>
            <a:ext cx="3425042" cy="1001753"/>
          </a:xfrm>
          <a:prstGeom prst="rect">
            <a:avLst/>
          </a:prstGeom>
        </p:spPr>
      </p:pic>
      <p:pic>
        <p:nvPicPr>
          <p:cNvPr id="5" name="Picture 4">
            <a:extLst>
              <a:ext uri="{FF2B5EF4-FFF2-40B4-BE49-F238E27FC236}">
                <a16:creationId xmlns:a16="http://schemas.microsoft.com/office/drawing/2014/main" id="{BDA6074F-B193-7D9D-019C-17E9E4C1137E}"/>
              </a:ext>
            </a:extLst>
          </p:cNvPr>
          <p:cNvPicPr>
            <a:picLocks noChangeAspect="1"/>
          </p:cNvPicPr>
          <p:nvPr/>
        </p:nvPicPr>
        <p:blipFill>
          <a:blip r:embed="rId4"/>
          <a:stretch>
            <a:fillRect/>
          </a:stretch>
        </p:blipFill>
        <p:spPr>
          <a:xfrm>
            <a:off x="5096329" y="1458242"/>
            <a:ext cx="3275776" cy="1068188"/>
          </a:xfrm>
          <a:prstGeom prst="rect">
            <a:avLst/>
          </a:prstGeom>
        </p:spPr>
      </p:pic>
      <p:pic>
        <p:nvPicPr>
          <p:cNvPr id="6" name="Picture 5">
            <a:extLst>
              <a:ext uri="{FF2B5EF4-FFF2-40B4-BE49-F238E27FC236}">
                <a16:creationId xmlns:a16="http://schemas.microsoft.com/office/drawing/2014/main" id="{874B3ED2-9207-5092-81C6-4B0015036B74}"/>
              </a:ext>
            </a:extLst>
          </p:cNvPr>
          <p:cNvPicPr>
            <a:picLocks noChangeAspect="1"/>
          </p:cNvPicPr>
          <p:nvPr/>
        </p:nvPicPr>
        <p:blipFill>
          <a:blip r:embed="rId5"/>
          <a:stretch>
            <a:fillRect/>
          </a:stretch>
        </p:blipFill>
        <p:spPr>
          <a:xfrm>
            <a:off x="629722" y="2762250"/>
            <a:ext cx="3633520" cy="926018"/>
          </a:xfrm>
          <a:prstGeom prst="rect">
            <a:avLst/>
          </a:prstGeom>
        </p:spPr>
      </p:pic>
      <p:pic>
        <p:nvPicPr>
          <p:cNvPr id="7" name="Picture 6">
            <a:extLst>
              <a:ext uri="{FF2B5EF4-FFF2-40B4-BE49-F238E27FC236}">
                <a16:creationId xmlns:a16="http://schemas.microsoft.com/office/drawing/2014/main" id="{371B89CC-54CE-7594-FA27-362A59C68BD2}"/>
              </a:ext>
            </a:extLst>
          </p:cNvPr>
          <p:cNvPicPr>
            <a:picLocks noChangeAspect="1"/>
          </p:cNvPicPr>
          <p:nvPr/>
        </p:nvPicPr>
        <p:blipFill>
          <a:blip r:embed="rId6"/>
          <a:stretch>
            <a:fillRect/>
          </a:stretch>
        </p:blipFill>
        <p:spPr>
          <a:xfrm>
            <a:off x="4572330" y="2783805"/>
            <a:ext cx="3799775" cy="968389"/>
          </a:xfrm>
          <a:prstGeom prst="rect">
            <a:avLst/>
          </a:prstGeom>
        </p:spPr>
      </p:pic>
      <p:pic>
        <p:nvPicPr>
          <p:cNvPr id="8" name="Picture 7">
            <a:extLst>
              <a:ext uri="{FF2B5EF4-FFF2-40B4-BE49-F238E27FC236}">
                <a16:creationId xmlns:a16="http://schemas.microsoft.com/office/drawing/2014/main" id="{CFB376D9-54F8-345D-D43D-F476F688B781}"/>
              </a:ext>
            </a:extLst>
          </p:cNvPr>
          <p:cNvPicPr>
            <a:picLocks noChangeAspect="1"/>
          </p:cNvPicPr>
          <p:nvPr/>
        </p:nvPicPr>
        <p:blipFill>
          <a:blip r:embed="rId7"/>
          <a:stretch>
            <a:fillRect/>
          </a:stretch>
        </p:blipFill>
        <p:spPr>
          <a:xfrm>
            <a:off x="276516" y="3990523"/>
            <a:ext cx="3474772" cy="926018"/>
          </a:xfrm>
          <a:prstGeom prst="rect">
            <a:avLst/>
          </a:prstGeom>
        </p:spPr>
      </p:pic>
      <p:pic>
        <p:nvPicPr>
          <p:cNvPr id="9" name="Picture 8">
            <a:extLst>
              <a:ext uri="{FF2B5EF4-FFF2-40B4-BE49-F238E27FC236}">
                <a16:creationId xmlns:a16="http://schemas.microsoft.com/office/drawing/2014/main" id="{14C26067-EA2C-7FF9-8EDF-E164B9DA2827}"/>
              </a:ext>
            </a:extLst>
          </p:cNvPr>
          <p:cNvPicPr>
            <a:picLocks noChangeAspect="1"/>
          </p:cNvPicPr>
          <p:nvPr/>
        </p:nvPicPr>
        <p:blipFill>
          <a:blip r:embed="rId8"/>
          <a:stretch>
            <a:fillRect/>
          </a:stretch>
        </p:blipFill>
        <p:spPr>
          <a:xfrm>
            <a:off x="4021487" y="3917602"/>
            <a:ext cx="3891354" cy="1058529"/>
          </a:xfrm>
          <a:prstGeom prst="rect">
            <a:avLst/>
          </a:prstGeom>
        </p:spPr>
      </p:pic>
      <p:pic>
        <p:nvPicPr>
          <p:cNvPr id="10" name="Picture 9">
            <a:extLst>
              <a:ext uri="{FF2B5EF4-FFF2-40B4-BE49-F238E27FC236}">
                <a16:creationId xmlns:a16="http://schemas.microsoft.com/office/drawing/2014/main" id="{DB9DBB9D-E9CA-DC40-9551-D23DD928B0BA}"/>
              </a:ext>
            </a:extLst>
          </p:cNvPr>
          <p:cNvPicPr>
            <a:picLocks noChangeAspect="1"/>
          </p:cNvPicPr>
          <p:nvPr/>
        </p:nvPicPr>
        <p:blipFill>
          <a:blip r:embed="rId9"/>
          <a:stretch>
            <a:fillRect/>
          </a:stretch>
        </p:blipFill>
        <p:spPr>
          <a:xfrm>
            <a:off x="8372105" y="4166471"/>
            <a:ext cx="1193800" cy="330200"/>
          </a:xfrm>
          <a:prstGeom prst="rect">
            <a:avLst/>
          </a:prstGeom>
        </p:spPr>
      </p:pic>
    </p:spTree>
    <p:extLst>
      <p:ext uri="{BB962C8B-B14F-4D97-AF65-F5344CB8AC3E}">
        <p14:creationId xmlns:p14="http://schemas.microsoft.com/office/powerpoint/2010/main" val="1046322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6A8B-3648-1049-B05E-3A45315E042F}"/>
              </a:ext>
            </a:extLst>
          </p:cNvPr>
          <p:cNvSpPr>
            <a:spLocks noGrp="1"/>
          </p:cNvSpPr>
          <p:nvPr>
            <p:ph type="title"/>
          </p:nvPr>
        </p:nvSpPr>
        <p:spPr/>
        <p:txBody>
          <a:bodyPr/>
          <a:lstStyle/>
          <a:p>
            <a:r>
              <a:rPr lang="en-GB"/>
              <a:t>Hypothesis Function with 2 Variables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33BF4C-982E-E046-80DD-E0F8D61CA6D9}"/>
                  </a:ext>
                </a:extLst>
              </p:cNvPr>
              <p:cNvSpPr>
                <a:spLocks noGrp="1"/>
              </p:cNvSpPr>
              <p:nvPr>
                <p:ph idx="1"/>
              </p:nvPr>
            </p:nvSpPr>
            <p:spPr/>
            <p:txBody>
              <a:bodyPr>
                <a:normAutofit lnSpcReduction="10000"/>
              </a:bodyPr>
              <a:lstStyle/>
              <a:p>
                <a:r>
                  <a:rPr lang="en-US" dirty="0"/>
                  <a:t>Let’s setup regression for linear function in two variables:</a:t>
                </a:r>
              </a:p>
              <a:p>
                <a:r>
                  <a:rPr lang="en-US" dirty="0"/>
                  <a:t>The hypothesis function is: </a:t>
                </a:r>
              </a:p>
              <a:p>
                <a:endParaRPr lang="en-US" dirty="0"/>
              </a:p>
              <a:p>
                <a:pPr marL="0" indent="0">
                  <a:buNone/>
                </a:pPr>
                <a:endParaRPr lang="en-US" dirty="0"/>
              </a:p>
              <a:p>
                <a:r>
                  <a:rPr lang="en-US" dirty="0"/>
                  <a:t>Similar to the previous problem our loss function is: </a:t>
                </a:r>
              </a:p>
              <a:p>
                <a:endParaRPr lang="en-US" dirty="0"/>
              </a:p>
              <a:p>
                <a:endParaRPr lang="en-US" b="0" i="0" dirty="0">
                  <a:latin typeface="Cambria Math" panose="02040503050406030204" pitchFamily="18" charset="0"/>
                </a:endParaRPr>
              </a:p>
              <a:p>
                <a:endParaRPr lang="en-US" b="0" i="0" dirty="0">
                  <a:latin typeface="Cambria Math" panose="02040503050406030204" pitchFamily="18" charset="0"/>
                </a:endParaRPr>
              </a:p>
              <a:p>
                <a:r>
                  <a:rPr lang="en-US" dirty="0"/>
                  <a:t>Let’s calculate the partial derivatives of the loss function </a:t>
                </a:r>
                <a:r>
                  <a:rPr lang="en-US" dirty="0" err="1"/>
                  <a:t>w.r.t.</a:t>
                </a:r>
                <a:r>
                  <a:rPr lang="en-US"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dirty="0"/>
              </a:p>
            </p:txBody>
          </p:sp>
        </mc:Choice>
        <mc:Fallback xmlns="">
          <p:sp>
            <p:nvSpPr>
              <p:cNvPr id="3" name="Content Placeholder 2">
                <a:extLst>
                  <a:ext uri="{FF2B5EF4-FFF2-40B4-BE49-F238E27FC236}">
                    <a16:creationId xmlns:a16="http://schemas.microsoft.com/office/drawing/2014/main" id="{A233BF4C-982E-E046-80DD-E0F8D61CA6D9}"/>
                  </a:ext>
                </a:extLst>
              </p:cNvPr>
              <p:cNvSpPr>
                <a:spLocks noGrp="1" noRot="1" noChangeAspect="1" noMove="1" noResize="1" noEditPoints="1" noAdjustHandles="1" noChangeArrowheads="1" noChangeShapeType="1" noTextEdit="1"/>
              </p:cNvSpPr>
              <p:nvPr>
                <p:ph idx="1"/>
              </p:nvPr>
            </p:nvSpPr>
            <p:spPr>
              <a:blipFill>
                <a:blip r:embed="rId3"/>
                <a:stretch>
                  <a:fillRect l="-1086" t="-3198"/>
                </a:stretch>
              </a:blipFill>
            </p:spPr>
            <p:txBody>
              <a:bodyPr/>
              <a:lstStyle/>
              <a:p>
                <a:r>
                  <a:rPr lang="en-PK">
                    <a:noFill/>
                  </a:rPr>
                  <a:t> </a:t>
                </a:r>
              </a:p>
            </p:txBody>
          </p:sp>
        </mc:Fallback>
      </mc:AlternateContent>
      <p:pic>
        <p:nvPicPr>
          <p:cNvPr id="4" name="Picture 3">
            <a:extLst>
              <a:ext uri="{FF2B5EF4-FFF2-40B4-BE49-F238E27FC236}">
                <a16:creationId xmlns:a16="http://schemas.microsoft.com/office/drawing/2014/main" id="{4015B361-50FF-18EF-98CC-282574344C44}"/>
              </a:ext>
            </a:extLst>
          </p:cNvPr>
          <p:cNvPicPr>
            <a:picLocks noChangeAspect="1"/>
          </p:cNvPicPr>
          <p:nvPr/>
        </p:nvPicPr>
        <p:blipFill>
          <a:blip r:embed="rId4"/>
          <a:stretch>
            <a:fillRect/>
          </a:stretch>
        </p:blipFill>
        <p:spPr>
          <a:xfrm>
            <a:off x="4526455" y="3009900"/>
            <a:ext cx="2540000" cy="419100"/>
          </a:xfrm>
          <a:prstGeom prst="rect">
            <a:avLst/>
          </a:prstGeom>
        </p:spPr>
      </p:pic>
      <p:pic>
        <p:nvPicPr>
          <p:cNvPr id="5" name="Picture 4">
            <a:extLst>
              <a:ext uri="{FF2B5EF4-FFF2-40B4-BE49-F238E27FC236}">
                <a16:creationId xmlns:a16="http://schemas.microsoft.com/office/drawing/2014/main" id="{1B707B65-1860-5F5C-AD7B-DA2CE8727901}"/>
              </a:ext>
            </a:extLst>
          </p:cNvPr>
          <p:cNvPicPr>
            <a:picLocks noChangeAspect="1"/>
          </p:cNvPicPr>
          <p:nvPr/>
        </p:nvPicPr>
        <p:blipFill>
          <a:blip r:embed="rId5"/>
          <a:stretch>
            <a:fillRect/>
          </a:stretch>
        </p:blipFill>
        <p:spPr>
          <a:xfrm>
            <a:off x="3935030" y="4136231"/>
            <a:ext cx="3975100" cy="1333500"/>
          </a:xfrm>
          <a:prstGeom prst="rect">
            <a:avLst/>
          </a:prstGeom>
        </p:spPr>
      </p:pic>
    </p:spTree>
    <p:extLst>
      <p:ext uri="{BB962C8B-B14F-4D97-AF65-F5344CB8AC3E}">
        <p14:creationId xmlns:p14="http://schemas.microsoft.com/office/powerpoint/2010/main" val="1939532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4E2FE-E97B-C396-C249-705BD79E7ABC}"/>
              </a:ext>
            </a:extLst>
          </p:cNvPr>
          <p:cNvSpPr>
            <a:spLocks noGrp="1"/>
          </p:cNvSpPr>
          <p:nvPr>
            <p:ph type="title"/>
          </p:nvPr>
        </p:nvSpPr>
        <p:spPr/>
        <p:txBody>
          <a:bodyPr/>
          <a:lstStyle/>
          <a:p>
            <a:r>
              <a:rPr lang="en-PK" dirty="0"/>
              <a:t>Gradient of the cost function</a:t>
            </a:r>
          </a:p>
        </p:txBody>
      </p:sp>
      <p:sp>
        <p:nvSpPr>
          <p:cNvPr id="3" name="Content Placeholder 2">
            <a:extLst>
              <a:ext uri="{FF2B5EF4-FFF2-40B4-BE49-F238E27FC236}">
                <a16:creationId xmlns:a16="http://schemas.microsoft.com/office/drawing/2014/main" id="{0D547013-8919-223A-50F5-5EB3D35A021B}"/>
              </a:ext>
            </a:extLst>
          </p:cNvPr>
          <p:cNvSpPr>
            <a:spLocks noGrp="1"/>
          </p:cNvSpPr>
          <p:nvPr>
            <p:ph idx="1"/>
          </p:nvPr>
        </p:nvSpPr>
        <p:spPr/>
        <p:txBody>
          <a:bodyPr/>
          <a:lstStyle/>
          <a:p>
            <a:r>
              <a:rPr lang="en-GB" dirty="0">
                <a:latin typeface="Cambria Math" panose="02040503050406030204" pitchFamily="18" charset="0"/>
              </a:rPr>
              <a:t>We get the following expressions for the gradient of the cost function</a:t>
            </a:r>
          </a:p>
          <a:p>
            <a:endParaRPr lang="en-GB" dirty="0">
              <a:latin typeface="Cambria Math" panose="02040503050406030204" pitchFamily="18" charset="0"/>
            </a:endParaRPr>
          </a:p>
          <a:p>
            <a:endParaRPr lang="en-GB" dirty="0">
              <a:latin typeface="Cambria Math" panose="02040503050406030204" pitchFamily="18" charset="0"/>
            </a:endParaRPr>
          </a:p>
          <a:p>
            <a:endParaRPr lang="en-GB" dirty="0">
              <a:latin typeface="Cambria Math" panose="02040503050406030204" pitchFamily="18" charset="0"/>
            </a:endParaRPr>
          </a:p>
          <a:p>
            <a:endParaRPr lang="en-GB" dirty="0">
              <a:latin typeface="Cambria Math" panose="02040503050406030204" pitchFamily="18" charset="0"/>
            </a:endParaRPr>
          </a:p>
          <a:p>
            <a:pPr marL="0" indent="0">
              <a:buNone/>
            </a:pPr>
            <a:endParaRPr lang="en-US" dirty="0"/>
          </a:p>
          <a:p>
            <a:pPr marL="0" indent="0">
              <a:buNone/>
            </a:pPr>
            <a:endParaRPr lang="en-PK" dirty="0"/>
          </a:p>
        </p:txBody>
      </p:sp>
      <p:pic>
        <p:nvPicPr>
          <p:cNvPr id="4" name="Picture 3">
            <a:extLst>
              <a:ext uri="{FF2B5EF4-FFF2-40B4-BE49-F238E27FC236}">
                <a16:creationId xmlns:a16="http://schemas.microsoft.com/office/drawing/2014/main" id="{D759BDDA-4C79-A466-254C-D49AB36C6A64}"/>
              </a:ext>
            </a:extLst>
          </p:cNvPr>
          <p:cNvPicPr>
            <a:picLocks noChangeAspect="1"/>
          </p:cNvPicPr>
          <p:nvPr/>
        </p:nvPicPr>
        <p:blipFill>
          <a:blip r:embed="rId3"/>
          <a:stretch>
            <a:fillRect/>
          </a:stretch>
        </p:blipFill>
        <p:spPr>
          <a:xfrm>
            <a:off x="3454400" y="2762250"/>
            <a:ext cx="5283200" cy="1333500"/>
          </a:xfrm>
          <a:prstGeom prst="rect">
            <a:avLst/>
          </a:prstGeom>
        </p:spPr>
      </p:pic>
      <p:pic>
        <p:nvPicPr>
          <p:cNvPr id="5" name="Picture 4">
            <a:extLst>
              <a:ext uri="{FF2B5EF4-FFF2-40B4-BE49-F238E27FC236}">
                <a16:creationId xmlns:a16="http://schemas.microsoft.com/office/drawing/2014/main" id="{FE5B982F-208C-7E8C-CF45-DF93714E8928}"/>
              </a:ext>
            </a:extLst>
          </p:cNvPr>
          <p:cNvPicPr>
            <a:picLocks noChangeAspect="1"/>
          </p:cNvPicPr>
          <p:nvPr/>
        </p:nvPicPr>
        <p:blipFill>
          <a:blip r:embed="rId4"/>
          <a:stretch>
            <a:fillRect/>
          </a:stretch>
        </p:blipFill>
        <p:spPr>
          <a:xfrm>
            <a:off x="3454400" y="4365625"/>
            <a:ext cx="4775200" cy="1333500"/>
          </a:xfrm>
          <a:prstGeom prst="rect">
            <a:avLst/>
          </a:prstGeom>
        </p:spPr>
      </p:pic>
    </p:spTree>
    <p:extLst>
      <p:ext uri="{BB962C8B-B14F-4D97-AF65-F5344CB8AC3E}">
        <p14:creationId xmlns:p14="http://schemas.microsoft.com/office/powerpoint/2010/main" val="2223487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A9EB-FE9B-DACC-DEDB-17267DFF055D}"/>
              </a:ext>
            </a:extLst>
          </p:cNvPr>
          <p:cNvSpPr>
            <a:spLocks noGrp="1"/>
          </p:cNvSpPr>
          <p:nvPr>
            <p:ph type="title"/>
          </p:nvPr>
        </p:nvSpPr>
        <p:spPr/>
        <p:txBody>
          <a:bodyPr/>
          <a:lstStyle/>
          <a:p>
            <a:r>
              <a:rPr lang="en-PK" dirty="0"/>
              <a:t>Gradient of the cost function</a:t>
            </a:r>
          </a:p>
        </p:txBody>
      </p:sp>
      <p:sp>
        <p:nvSpPr>
          <p:cNvPr id="3" name="Content Placeholder 2">
            <a:extLst>
              <a:ext uri="{FF2B5EF4-FFF2-40B4-BE49-F238E27FC236}">
                <a16:creationId xmlns:a16="http://schemas.microsoft.com/office/drawing/2014/main" id="{119B498D-9906-38A7-0F23-4D1D7B8A5A66}"/>
              </a:ext>
            </a:extLst>
          </p:cNvPr>
          <p:cNvSpPr>
            <a:spLocks noGrp="1"/>
          </p:cNvSpPr>
          <p:nvPr>
            <p:ph idx="1"/>
          </p:nvPr>
        </p:nvSpPr>
        <p:spPr/>
        <p:txBody>
          <a:bodyPr/>
          <a:lstStyle/>
          <a:p>
            <a:r>
              <a:rPr lang="en-PK" dirty="0"/>
              <a:t>Simplifying the above </a:t>
            </a:r>
            <a:r>
              <a:rPr lang="en-GB" dirty="0"/>
              <a:t>expressions,</a:t>
            </a:r>
            <a:r>
              <a:rPr lang="en-PK" dirty="0"/>
              <a:t> we get:</a:t>
            </a:r>
          </a:p>
          <a:p>
            <a:endParaRPr lang="en-PK" dirty="0"/>
          </a:p>
          <a:p>
            <a:endParaRPr lang="en-PK" dirty="0"/>
          </a:p>
          <a:p>
            <a:pPr marL="0" indent="0">
              <a:buNone/>
            </a:pPr>
            <a:endParaRPr lang="en-PK" dirty="0"/>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p:txBody>
      </p:sp>
      <p:pic>
        <p:nvPicPr>
          <p:cNvPr id="5" name="Picture 4">
            <a:extLst>
              <a:ext uri="{FF2B5EF4-FFF2-40B4-BE49-F238E27FC236}">
                <a16:creationId xmlns:a16="http://schemas.microsoft.com/office/drawing/2014/main" id="{5D8CEC20-542D-4AF7-5DC8-0417CF167914}"/>
              </a:ext>
            </a:extLst>
          </p:cNvPr>
          <p:cNvPicPr>
            <a:picLocks noChangeAspect="1"/>
          </p:cNvPicPr>
          <p:nvPr/>
        </p:nvPicPr>
        <p:blipFill>
          <a:blip r:embed="rId3"/>
          <a:stretch>
            <a:fillRect/>
          </a:stretch>
        </p:blipFill>
        <p:spPr>
          <a:xfrm>
            <a:off x="1866900" y="2510002"/>
            <a:ext cx="8458200" cy="1333500"/>
          </a:xfrm>
          <a:prstGeom prst="rect">
            <a:avLst/>
          </a:prstGeom>
        </p:spPr>
      </p:pic>
      <p:pic>
        <p:nvPicPr>
          <p:cNvPr id="6" name="Picture 5">
            <a:extLst>
              <a:ext uri="{FF2B5EF4-FFF2-40B4-BE49-F238E27FC236}">
                <a16:creationId xmlns:a16="http://schemas.microsoft.com/office/drawing/2014/main" id="{3F27143C-2614-BA25-2DD0-EF5F1472B4F9}"/>
              </a:ext>
            </a:extLst>
          </p:cNvPr>
          <p:cNvPicPr>
            <a:picLocks noChangeAspect="1"/>
          </p:cNvPicPr>
          <p:nvPr/>
        </p:nvPicPr>
        <p:blipFill>
          <a:blip r:embed="rId4"/>
          <a:stretch>
            <a:fillRect/>
          </a:stretch>
        </p:blipFill>
        <p:spPr>
          <a:xfrm>
            <a:off x="1866900" y="4212677"/>
            <a:ext cx="7721600" cy="1333500"/>
          </a:xfrm>
          <a:prstGeom prst="rect">
            <a:avLst/>
          </a:prstGeom>
        </p:spPr>
      </p:pic>
    </p:spTree>
    <p:extLst>
      <p:ext uri="{BB962C8B-B14F-4D97-AF65-F5344CB8AC3E}">
        <p14:creationId xmlns:p14="http://schemas.microsoft.com/office/powerpoint/2010/main" val="2765601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CF40A-1FAA-33CB-3C45-9B70601E662D}"/>
              </a:ext>
            </a:extLst>
          </p:cNvPr>
          <p:cNvSpPr>
            <a:spLocks noGrp="1"/>
          </p:cNvSpPr>
          <p:nvPr>
            <p:ph type="title"/>
          </p:nvPr>
        </p:nvSpPr>
        <p:spPr/>
        <p:txBody>
          <a:bodyPr/>
          <a:lstStyle/>
          <a:p>
            <a:r>
              <a:rPr lang="en-PK" dirty="0"/>
              <a:t>Gradient of the cost function</a:t>
            </a:r>
          </a:p>
        </p:txBody>
      </p:sp>
      <p:sp>
        <p:nvSpPr>
          <p:cNvPr id="3" name="Content Placeholder 2">
            <a:extLst>
              <a:ext uri="{FF2B5EF4-FFF2-40B4-BE49-F238E27FC236}">
                <a16:creationId xmlns:a16="http://schemas.microsoft.com/office/drawing/2014/main" id="{5E4DD864-3EE6-F92E-B385-91F85BDA3305}"/>
              </a:ext>
            </a:extLst>
          </p:cNvPr>
          <p:cNvSpPr>
            <a:spLocks noGrp="1"/>
          </p:cNvSpPr>
          <p:nvPr>
            <p:ph idx="1"/>
          </p:nvPr>
        </p:nvSpPr>
        <p:spPr/>
        <p:txBody>
          <a:bodyPr/>
          <a:lstStyle/>
          <a:p>
            <a:r>
              <a:rPr lang="en-PK" dirty="0"/>
              <a:t>Setting the Gradient equal to 0, and solving for m and b, we get</a:t>
            </a:r>
          </a:p>
          <a:p>
            <a:endParaRPr lang="en-PK" dirty="0"/>
          </a:p>
          <a:p>
            <a:endParaRPr lang="en-PK" dirty="0"/>
          </a:p>
          <a:p>
            <a:endParaRPr lang="en-PK" dirty="0"/>
          </a:p>
          <a:p>
            <a:endParaRPr lang="en-PK" dirty="0"/>
          </a:p>
        </p:txBody>
      </p:sp>
      <p:pic>
        <p:nvPicPr>
          <p:cNvPr id="4" name="Picture 3">
            <a:extLst>
              <a:ext uri="{FF2B5EF4-FFF2-40B4-BE49-F238E27FC236}">
                <a16:creationId xmlns:a16="http://schemas.microsoft.com/office/drawing/2014/main" id="{460AACEF-142B-3576-361F-2CF98DFAE22A}"/>
              </a:ext>
            </a:extLst>
          </p:cNvPr>
          <p:cNvPicPr>
            <a:picLocks noChangeAspect="1"/>
          </p:cNvPicPr>
          <p:nvPr/>
        </p:nvPicPr>
        <p:blipFill>
          <a:blip r:embed="rId2"/>
          <a:stretch>
            <a:fillRect/>
          </a:stretch>
        </p:blipFill>
        <p:spPr>
          <a:xfrm>
            <a:off x="2900358" y="2679689"/>
            <a:ext cx="6362700" cy="1519236"/>
          </a:xfrm>
          <a:prstGeom prst="rect">
            <a:avLst/>
          </a:prstGeom>
        </p:spPr>
      </p:pic>
      <p:sp>
        <p:nvSpPr>
          <p:cNvPr id="7" name="Left Brace 6">
            <a:extLst>
              <a:ext uri="{FF2B5EF4-FFF2-40B4-BE49-F238E27FC236}">
                <a16:creationId xmlns:a16="http://schemas.microsoft.com/office/drawing/2014/main" id="{60C073EA-8FF9-73BD-13CA-0370F6970014}"/>
              </a:ext>
            </a:extLst>
          </p:cNvPr>
          <p:cNvSpPr/>
          <p:nvPr/>
        </p:nvSpPr>
        <p:spPr>
          <a:xfrm rot="16200000">
            <a:off x="3993357" y="2934492"/>
            <a:ext cx="542925" cy="3186115"/>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a:p>
        </p:txBody>
      </p:sp>
      <p:sp>
        <p:nvSpPr>
          <p:cNvPr id="8" name="Left Brace 7">
            <a:extLst>
              <a:ext uri="{FF2B5EF4-FFF2-40B4-BE49-F238E27FC236}">
                <a16:creationId xmlns:a16="http://schemas.microsoft.com/office/drawing/2014/main" id="{E6D90CE9-CCB3-1ACD-A7EA-F152C9F336DD}"/>
              </a:ext>
            </a:extLst>
          </p:cNvPr>
          <p:cNvSpPr/>
          <p:nvPr/>
        </p:nvSpPr>
        <p:spPr>
          <a:xfrm rot="16200000">
            <a:off x="6291259" y="3848089"/>
            <a:ext cx="328613" cy="747714"/>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a:p>
        </p:txBody>
      </p:sp>
      <p:sp>
        <p:nvSpPr>
          <p:cNvPr id="9" name="Left Brace 8">
            <a:extLst>
              <a:ext uri="{FF2B5EF4-FFF2-40B4-BE49-F238E27FC236}">
                <a16:creationId xmlns:a16="http://schemas.microsoft.com/office/drawing/2014/main" id="{1495B12F-1688-B0B9-264A-EA27BCE452CE}"/>
              </a:ext>
            </a:extLst>
          </p:cNvPr>
          <p:cNvSpPr/>
          <p:nvPr/>
        </p:nvSpPr>
        <p:spPr>
          <a:xfrm rot="16200000">
            <a:off x="8204595" y="3426208"/>
            <a:ext cx="542925" cy="2088361"/>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K"/>
          </a:p>
        </p:txBody>
      </p:sp>
    </p:spTree>
    <p:extLst>
      <p:ext uri="{BB962C8B-B14F-4D97-AF65-F5344CB8AC3E}">
        <p14:creationId xmlns:p14="http://schemas.microsoft.com/office/powerpoint/2010/main" val="707096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414C-0E6F-9BAE-2BFF-E271172AE17B}"/>
              </a:ext>
            </a:extLst>
          </p:cNvPr>
          <p:cNvSpPr>
            <a:spLocks noGrp="1"/>
          </p:cNvSpPr>
          <p:nvPr>
            <p:ph type="title"/>
          </p:nvPr>
        </p:nvSpPr>
        <p:spPr/>
        <p:txBody>
          <a:bodyPr/>
          <a:lstStyle/>
          <a:p>
            <a:r>
              <a:rPr lang="en-PK" dirty="0"/>
              <a:t>Issues with the Approach</a:t>
            </a:r>
          </a:p>
        </p:txBody>
      </p:sp>
      <p:sp>
        <p:nvSpPr>
          <p:cNvPr id="3" name="Content Placeholder 2">
            <a:extLst>
              <a:ext uri="{FF2B5EF4-FFF2-40B4-BE49-F238E27FC236}">
                <a16:creationId xmlns:a16="http://schemas.microsoft.com/office/drawing/2014/main" id="{BD4BE59C-DF7D-89A4-157C-6431F7931658}"/>
              </a:ext>
            </a:extLst>
          </p:cNvPr>
          <p:cNvSpPr>
            <a:spLocks noGrp="1"/>
          </p:cNvSpPr>
          <p:nvPr>
            <p:ph idx="1"/>
          </p:nvPr>
        </p:nvSpPr>
        <p:spPr/>
        <p:txBody>
          <a:bodyPr/>
          <a:lstStyle/>
          <a:p>
            <a:r>
              <a:rPr lang="en-PK" dirty="0"/>
              <a:t>Calcuting graients like this can quickly become tedious</a:t>
            </a:r>
          </a:p>
          <a:p>
            <a:r>
              <a:rPr lang="en-PK" dirty="0"/>
              <a:t>Each term on either side of the experssion can be written a dot product of two vectors (maybe we can calculate it m</a:t>
            </a:r>
            <a:r>
              <a:rPr lang="en-GB" dirty="0"/>
              <a:t>or</a:t>
            </a:r>
            <a:r>
              <a:rPr lang="en-PK" dirty="0"/>
              <a:t>e efficiently)?</a:t>
            </a:r>
          </a:p>
          <a:p>
            <a:endParaRPr lang="en-PK" dirty="0"/>
          </a:p>
          <a:p>
            <a:endParaRPr lang="en-PK" dirty="0"/>
          </a:p>
          <a:p>
            <a:r>
              <a:rPr lang="en-PK" dirty="0"/>
              <a:t>Let’s explore if we can do something better through vectorization</a:t>
            </a:r>
          </a:p>
          <a:p>
            <a:r>
              <a:rPr lang="en-PK" dirty="0"/>
              <a:t>Before, we step into vectorization, let’s consider regression for non-linear functions</a:t>
            </a:r>
          </a:p>
        </p:txBody>
      </p:sp>
    </p:spTree>
    <p:extLst>
      <p:ext uri="{BB962C8B-B14F-4D97-AF65-F5344CB8AC3E}">
        <p14:creationId xmlns:p14="http://schemas.microsoft.com/office/powerpoint/2010/main" val="194766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a:t>Fitting Non-linear Data</a:t>
            </a:r>
          </a:p>
        </p:txBody>
      </p:sp>
      <p:sp>
        <p:nvSpPr>
          <p:cNvPr id="3" name="Content Placeholder 2"/>
          <p:cNvSpPr>
            <a:spLocks noGrp="1"/>
          </p:cNvSpPr>
          <p:nvPr>
            <p:ph idx="1"/>
          </p:nvPr>
        </p:nvSpPr>
        <p:spPr>
          <a:xfrm>
            <a:off x="1981200" y="1219200"/>
            <a:ext cx="8229600" cy="5334000"/>
          </a:xfrm>
        </p:spPr>
        <p:txBody>
          <a:bodyPr/>
          <a:lstStyle/>
          <a:p>
            <a:r>
              <a:rPr lang="en-US" dirty="0"/>
              <a:t>What if y is a non-linear function of x, will this approach still work?</a:t>
            </a:r>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B57D08C4-F023-00C4-CCEA-AF4D49D61CBA}"/>
              </a:ext>
            </a:extLst>
          </p:cNvPr>
          <p:cNvPicPr>
            <a:picLocks noChangeAspect="1"/>
          </p:cNvPicPr>
          <p:nvPr/>
        </p:nvPicPr>
        <p:blipFill>
          <a:blip r:embed="rId2"/>
          <a:stretch>
            <a:fillRect/>
          </a:stretch>
        </p:blipFill>
        <p:spPr>
          <a:xfrm>
            <a:off x="2538249" y="2081925"/>
            <a:ext cx="6706913" cy="4471275"/>
          </a:xfrm>
          <a:prstGeom prst="rect">
            <a:avLst/>
          </a:prstGeom>
        </p:spPr>
      </p:pic>
    </p:spTree>
    <p:extLst>
      <p:ext uri="{BB962C8B-B14F-4D97-AF65-F5344CB8AC3E}">
        <p14:creationId xmlns:p14="http://schemas.microsoft.com/office/powerpoint/2010/main" val="1092771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a:t>Transforming the Feature Space</a:t>
            </a:r>
          </a:p>
        </p:txBody>
      </p:sp>
      <p:sp>
        <p:nvSpPr>
          <p:cNvPr id="3" name="Content Placeholder 2"/>
          <p:cNvSpPr>
            <a:spLocks noGrp="1"/>
          </p:cNvSpPr>
          <p:nvPr>
            <p:ph idx="1"/>
          </p:nvPr>
        </p:nvSpPr>
        <p:spPr>
          <a:xfrm>
            <a:off x="1981200" y="1295400"/>
            <a:ext cx="8229600" cy="5181600"/>
          </a:xfrm>
        </p:spPr>
        <p:txBody>
          <a:bodyPr>
            <a:normAutofit fontScale="92500" lnSpcReduction="10000"/>
          </a:bodyPr>
          <a:lstStyle/>
          <a:p>
            <a:r>
              <a:rPr lang="en-US" dirty="0"/>
              <a:t>We can transform features </a:t>
            </a:r>
            <a:r>
              <a:rPr lang="en-US" i="1" dirty="0"/>
              <a:t>x</a:t>
            </a:r>
            <a:r>
              <a:rPr lang="en-US" i="1" baseline="-25000" dirty="0"/>
              <a:t>i</a:t>
            </a:r>
          </a:p>
          <a:p>
            <a:endParaRPr lang="en-US" i="1" baseline="-25000" dirty="0"/>
          </a:p>
          <a:p>
            <a:pPr marL="0" indent="0">
              <a:buNone/>
            </a:pPr>
            <a:endParaRPr lang="en-US" dirty="0"/>
          </a:p>
          <a:p>
            <a:r>
              <a:rPr lang="en-US" dirty="0"/>
              <a:t>We will apply some non-linear transformation </a:t>
            </a:r>
            <a:r>
              <a:rPr lang="en-US" i="1" dirty="0" err="1"/>
              <a:t>ϕ</a:t>
            </a:r>
            <a:r>
              <a:rPr lang="en-US" dirty="0"/>
              <a:t>:</a:t>
            </a:r>
          </a:p>
          <a:p>
            <a:endParaRPr lang="en-US" dirty="0"/>
          </a:p>
          <a:p>
            <a:endParaRPr lang="en-US" dirty="0"/>
          </a:p>
          <a:p>
            <a:r>
              <a:rPr lang="en-US" dirty="0"/>
              <a:t>For example, Polynomial transformation:</a:t>
            </a:r>
          </a:p>
          <a:p>
            <a:endParaRPr lang="en-US" dirty="0"/>
          </a:p>
          <a:p>
            <a:endParaRPr lang="en-US" dirty="0"/>
          </a:p>
          <a:p>
            <a:endParaRPr lang="en-US" dirty="0"/>
          </a:p>
          <a:p>
            <a:pPr lvl="1"/>
            <a:r>
              <a:rPr lang="en-US" dirty="0"/>
              <a:t>others: cosine, splines, radial basis functions, etc.</a:t>
            </a:r>
          </a:p>
          <a:p>
            <a:pPr lvl="1"/>
            <a:r>
              <a:rPr lang="en-US" dirty="0"/>
              <a:t>Expert engineered features (modeling)</a:t>
            </a:r>
          </a:p>
        </p:txBody>
      </p:sp>
      <p:pic>
        <p:nvPicPr>
          <p:cNvPr id="8" name="Picture 7">
            <a:extLst>
              <a:ext uri="{FF2B5EF4-FFF2-40B4-BE49-F238E27FC236}">
                <a16:creationId xmlns:a16="http://schemas.microsoft.com/office/drawing/2014/main" id="{0FFD2C32-4429-3EBE-DC55-C3FAE2ECB5D9}"/>
              </a:ext>
            </a:extLst>
          </p:cNvPr>
          <p:cNvPicPr>
            <a:picLocks noChangeAspect="1"/>
          </p:cNvPicPr>
          <p:nvPr/>
        </p:nvPicPr>
        <p:blipFill>
          <a:blip r:embed="rId3"/>
          <a:stretch>
            <a:fillRect/>
          </a:stretch>
        </p:blipFill>
        <p:spPr>
          <a:xfrm>
            <a:off x="3556000" y="1974850"/>
            <a:ext cx="4521200" cy="520700"/>
          </a:xfrm>
          <a:prstGeom prst="rect">
            <a:avLst/>
          </a:prstGeom>
        </p:spPr>
      </p:pic>
      <p:pic>
        <p:nvPicPr>
          <p:cNvPr id="9" name="Picture 8">
            <a:extLst>
              <a:ext uri="{FF2B5EF4-FFF2-40B4-BE49-F238E27FC236}">
                <a16:creationId xmlns:a16="http://schemas.microsoft.com/office/drawing/2014/main" id="{2637D169-7531-0419-66AF-B94FC2414C76}"/>
              </a:ext>
            </a:extLst>
          </p:cNvPr>
          <p:cNvPicPr>
            <a:picLocks noChangeAspect="1"/>
          </p:cNvPicPr>
          <p:nvPr/>
        </p:nvPicPr>
        <p:blipFill>
          <a:blip r:embed="rId4"/>
          <a:stretch>
            <a:fillRect/>
          </a:stretch>
        </p:blipFill>
        <p:spPr>
          <a:xfrm>
            <a:off x="4597400" y="3286670"/>
            <a:ext cx="2717800" cy="520700"/>
          </a:xfrm>
          <a:prstGeom prst="rect">
            <a:avLst/>
          </a:prstGeom>
        </p:spPr>
      </p:pic>
      <p:pic>
        <p:nvPicPr>
          <p:cNvPr id="10" name="Picture 9">
            <a:extLst>
              <a:ext uri="{FF2B5EF4-FFF2-40B4-BE49-F238E27FC236}">
                <a16:creationId xmlns:a16="http://schemas.microsoft.com/office/drawing/2014/main" id="{BC14DF19-CA35-971B-B17C-A983B5828D1E}"/>
              </a:ext>
            </a:extLst>
          </p:cNvPr>
          <p:cNvPicPr>
            <a:picLocks noChangeAspect="1"/>
          </p:cNvPicPr>
          <p:nvPr/>
        </p:nvPicPr>
        <p:blipFill>
          <a:blip r:embed="rId5"/>
          <a:stretch>
            <a:fillRect/>
          </a:stretch>
        </p:blipFill>
        <p:spPr>
          <a:xfrm>
            <a:off x="224669" y="4676666"/>
            <a:ext cx="11774194" cy="520700"/>
          </a:xfrm>
          <a:prstGeom prst="rect">
            <a:avLst/>
          </a:prstGeom>
        </p:spPr>
      </p:pic>
    </p:spTree>
    <p:extLst>
      <p:ext uri="{BB962C8B-B14F-4D97-AF65-F5344CB8AC3E}">
        <p14:creationId xmlns:p14="http://schemas.microsoft.com/office/powerpoint/2010/main" val="290543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1" end="11"/>
                                            </p:txEl>
                                          </p:spTgt>
                                        </p:tgtEl>
                                        <p:attrNameLst>
                                          <p:attrName>style.visibility</p:attrName>
                                        </p:attrNameLst>
                                      </p:cBhvr>
                                      <p:to>
                                        <p:strVal val="visible"/>
                                      </p:to>
                                    </p:set>
                                    <p:animEffect transition="in" filter="fade">
                                      <p:cBhvr>
                                        <p:cTn id="1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9666C-AAE4-75DB-0121-6510AA796E4C}"/>
              </a:ext>
            </a:extLst>
          </p:cNvPr>
          <p:cNvSpPr>
            <a:spLocks noGrp="1"/>
          </p:cNvSpPr>
          <p:nvPr>
            <p:ph type="title"/>
          </p:nvPr>
        </p:nvSpPr>
        <p:spPr/>
        <p:txBody>
          <a:bodyPr/>
          <a:lstStyle/>
          <a:p>
            <a:r>
              <a:rPr lang="en-PK" dirty="0"/>
              <a:t>Vectorization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503B6A-753E-B0EA-5CBF-95968C64597C}"/>
                  </a:ext>
                </a:extLst>
              </p:cNvPr>
              <p:cNvSpPr>
                <a:spLocks noGrp="1"/>
              </p:cNvSpPr>
              <p:nvPr>
                <p:ph idx="1"/>
              </p:nvPr>
            </p:nvSpPr>
            <p:spPr/>
            <p:txBody>
              <a:bodyPr/>
              <a:lstStyle/>
              <a:p>
                <a:r>
                  <a:rPr lang="en-PK" dirty="0"/>
                  <a:t>To truly appreciate the power of vectorization. Let’s make the problem a little more complex. The hypothesis function is now</a:t>
                </a:r>
              </a:p>
              <a:p>
                <a:pPr marL="0" indent="0">
                  <a:buNone/>
                </a:pPr>
                <a:endParaRPr lang="en-PK" dirty="0"/>
              </a:p>
              <a:p>
                <a:pPr marL="457200" lvl="1"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smtClean="0">
                                  <a:latin typeface="Cambria Math" panose="02040503050406030204" pitchFamily="18" charset="0"/>
                                </a:rPr>
                              </m:ctrlPr>
                            </m:sSubPr>
                            <m:e>
                              <m:r>
                                <a:rPr lang="en-GB" i="1" smtClean="0">
                                  <a:latin typeface="Cambria Math" panose="02040503050406030204" pitchFamily="18" charset="0"/>
                                </a:rPr>
                                <m:t>𝑦</m:t>
                              </m:r>
                            </m:e>
                            <m:sub>
                              <m:r>
                                <a:rPr lang="en-GB" i="1" smtClean="0">
                                  <a:latin typeface="Cambria Math" panose="02040503050406030204" pitchFamily="18" charset="0"/>
                                </a:rPr>
                                <m:t>𝑖</m:t>
                              </m:r>
                            </m:sub>
                          </m:sSub>
                        </m:e>
                      </m:acc>
                      <m:r>
                        <a:rPr lang="en-GB" i="1" smtClean="0">
                          <a:latin typeface="Cambria Math" panose="02040503050406030204" pitchFamily="18" charset="0"/>
                        </a:rPr>
                        <m:t>=</m:t>
                      </m:r>
                      <m:sSub>
                        <m:sSubPr>
                          <m:ctrlPr>
                            <a:rPr lang="en-GB" i="1" smtClean="0">
                              <a:latin typeface="Cambria Math" panose="02040503050406030204" pitchFamily="18" charset="0"/>
                            </a:rPr>
                          </m:ctrlPr>
                        </m:sSubPr>
                        <m:e>
                          <m:r>
                            <a:rPr lang="en-GB" i="1" smtClean="0">
                              <a:latin typeface="Cambria Math" panose="02040503050406030204" pitchFamily="18" charset="0"/>
                            </a:rPr>
                            <m:t>𝑤</m:t>
                          </m:r>
                        </m:e>
                        <m:sub>
                          <m:r>
                            <a:rPr lang="en-GB" i="1" smtClean="0">
                              <a:latin typeface="Cambria Math" panose="02040503050406030204" pitchFamily="18" charset="0"/>
                            </a:rPr>
                            <m:t>0</m:t>
                          </m:r>
                        </m:sub>
                      </m:sSub>
                      <m:r>
                        <a:rPr lang="en-GB" i="1" smtClean="0">
                          <a:latin typeface="Cambria Math" panose="02040503050406030204" pitchFamily="18" charset="0"/>
                        </a:rPr>
                        <m:t>+</m:t>
                      </m:r>
                      <m:sSub>
                        <m:sSubPr>
                          <m:ctrlPr>
                            <a:rPr lang="en-GB" i="1" smtClean="0">
                              <a:latin typeface="Cambria Math" panose="02040503050406030204" pitchFamily="18" charset="0"/>
                            </a:rPr>
                          </m:ctrlPr>
                        </m:sSubPr>
                        <m:e>
                          <m:r>
                            <a:rPr lang="en-GB" i="1" smtClean="0">
                              <a:latin typeface="Cambria Math" panose="02040503050406030204" pitchFamily="18" charset="0"/>
                            </a:rPr>
                            <m:t>𝑤</m:t>
                          </m:r>
                        </m:e>
                        <m:sub>
                          <m:r>
                            <a:rPr lang="en-GB" i="1" smtClean="0">
                              <a:latin typeface="Cambria Math" panose="02040503050406030204" pitchFamily="18" charset="0"/>
                            </a:rPr>
                            <m:t>1</m:t>
                          </m:r>
                        </m:sub>
                      </m:sSub>
                      <m:sSubSup>
                        <m:sSubSupPr>
                          <m:ctrlPr>
                            <a:rPr lang="en-GB" i="1" smtClean="0">
                              <a:latin typeface="Cambria Math" panose="02040503050406030204" pitchFamily="18" charset="0"/>
                            </a:rPr>
                          </m:ctrlPr>
                        </m:sSubSupPr>
                        <m:e>
                          <m:r>
                            <a:rPr lang="en-GB" i="1" smtClean="0">
                              <a:latin typeface="Cambria Math" panose="02040503050406030204" pitchFamily="18" charset="0"/>
                            </a:rPr>
                            <m:t>𝑥</m:t>
                          </m:r>
                        </m:e>
                        <m:sub>
                          <m:r>
                            <a:rPr lang="en-GB" i="1" smtClean="0">
                              <a:latin typeface="Cambria Math" panose="02040503050406030204" pitchFamily="18" charset="0"/>
                            </a:rPr>
                            <m:t>𝑖</m:t>
                          </m:r>
                        </m:sub>
                        <m:sup>
                          <m:r>
                            <a:rPr lang="en-GB" i="1" smtClean="0">
                              <a:latin typeface="Cambria Math" panose="02040503050406030204" pitchFamily="18" charset="0"/>
                            </a:rPr>
                            <m:t>1</m:t>
                          </m:r>
                        </m:sup>
                      </m:sSubSup>
                      <m:r>
                        <a:rPr lang="en-GB" i="1" smtClean="0">
                          <a:latin typeface="Cambria Math" panose="02040503050406030204" pitchFamily="18" charset="0"/>
                        </a:rPr>
                        <m:t>+</m:t>
                      </m:r>
                      <m:sSub>
                        <m:sSubPr>
                          <m:ctrlPr>
                            <a:rPr lang="en-GB" i="1" smtClean="0">
                              <a:latin typeface="Cambria Math" panose="02040503050406030204" pitchFamily="18" charset="0"/>
                            </a:rPr>
                          </m:ctrlPr>
                        </m:sSubPr>
                        <m:e>
                          <m:r>
                            <a:rPr lang="en-GB" i="1" smtClean="0">
                              <a:latin typeface="Cambria Math" panose="02040503050406030204" pitchFamily="18" charset="0"/>
                            </a:rPr>
                            <m:t>𝑤</m:t>
                          </m:r>
                        </m:e>
                        <m:sub>
                          <m:r>
                            <a:rPr lang="en-GB" i="1" smtClean="0">
                              <a:latin typeface="Cambria Math" panose="02040503050406030204" pitchFamily="18" charset="0"/>
                            </a:rPr>
                            <m:t>2</m:t>
                          </m:r>
                        </m:sub>
                      </m:sSub>
                      <m:sSubSup>
                        <m:sSubSupPr>
                          <m:ctrlPr>
                            <a:rPr lang="en-GB" i="1" smtClean="0">
                              <a:latin typeface="Cambria Math" panose="02040503050406030204" pitchFamily="18" charset="0"/>
                            </a:rPr>
                          </m:ctrlPr>
                        </m:sSubSupPr>
                        <m:e>
                          <m:r>
                            <a:rPr lang="en-GB" i="1" smtClean="0">
                              <a:latin typeface="Cambria Math" panose="02040503050406030204" pitchFamily="18" charset="0"/>
                            </a:rPr>
                            <m:t>𝑥</m:t>
                          </m:r>
                        </m:e>
                        <m:sub>
                          <m:r>
                            <a:rPr lang="en-GB" i="1" smtClean="0">
                              <a:latin typeface="Cambria Math" panose="02040503050406030204" pitchFamily="18" charset="0"/>
                            </a:rPr>
                            <m:t>𝑖</m:t>
                          </m:r>
                        </m:sub>
                        <m:sup>
                          <m:r>
                            <a:rPr lang="en-GB" i="1" smtClean="0">
                              <a:latin typeface="Cambria Math" panose="02040503050406030204" pitchFamily="18" charset="0"/>
                            </a:rPr>
                            <m:t>2</m:t>
                          </m:r>
                        </m:sup>
                      </m:sSubSup>
                      <m:r>
                        <a:rPr lang="en-GB" i="1" smtClean="0">
                          <a:latin typeface="Cambria Math" panose="02040503050406030204" pitchFamily="18" charset="0"/>
                        </a:rPr>
                        <m:t>+…+</m:t>
                      </m:r>
                      <m:sSub>
                        <m:sSubPr>
                          <m:ctrlPr>
                            <a:rPr lang="en-GB" i="1" smtClean="0">
                              <a:latin typeface="Cambria Math" panose="02040503050406030204" pitchFamily="18" charset="0"/>
                            </a:rPr>
                          </m:ctrlPr>
                        </m:sSubPr>
                        <m:e>
                          <m:r>
                            <a:rPr lang="en-GB" i="1" smtClean="0">
                              <a:latin typeface="Cambria Math" panose="02040503050406030204" pitchFamily="18" charset="0"/>
                            </a:rPr>
                            <m:t>𝑤</m:t>
                          </m:r>
                        </m:e>
                        <m:sub>
                          <m:r>
                            <a:rPr lang="en-GB" i="1" smtClean="0">
                              <a:latin typeface="Cambria Math" panose="02040503050406030204" pitchFamily="18" charset="0"/>
                            </a:rPr>
                            <m:t>𝑀</m:t>
                          </m:r>
                        </m:sub>
                      </m:sSub>
                      <m:sSubSup>
                        <m:sSubSupPr>
                          <m:ctrlPr>
                            <a:rPr lang="en-GB" i="1" smtClean="0">
                              <a:latin typeface="Cambria Math" panose="02040503050406030204" pitchFamily="18" charset="0"/>
                            </a:rPr>
                          </m:ctrlPr>
                        </m:sSubSupPr>
                        <m:e>
                          <m:r>
                            <a:rPr lang="en-GB" i="1" smtClean="0">
                              <a:latin typeface="Cambria Math" panose="02040503050406030204" pitchFamily="18" charset="0"/>
                            </a:rPr>
                            <m:t>𝑥</m:t>
                          </m:r>
                        </m:e>
                        <m:sub>
                          <m:r>
                            <a:rPr lang="en-GB" i="1" smtClean="0">
                              <a:latin typeface="Cambria Math" panose="02040503050406030204" pitchFamily="18" charset="0"/>
                            </a:rPr>
                            <m:t>𝑖</m:t>
                          </m:r>
                        </m:sub>
                        <m:sup>
                          <m:r>
                            <a:rPr lang="en-GB" i="1" smtClean="0">
                              <a:latin typeface="Cambria Math" panose="02040503050406030204" pitchFamily="18" charset="0"/>
                            </a:rPr>
                            <m:t>𝑀</m:t>
                          </m:r>
                        </m:sup>
                      </m:sSubSup>
                    </m:oMath>
                  </m:oMathPara>
                </a14:m>
                <a:endParaRPr lang="en-PK" dirty="0"/>
              </a:p>
              <a:p>
                <a:pPr marL="457200" lvl="1" indent="0">
                  <a:buNone/>
                </a:pPr>
                <a:endParaRPr lang="en-PK" dirty="0"/>
              </a:p>
              <a:p>
                <a:r>
                  <a:rPr lang="en-GB" dirty="0"/>
                  <a:t>W</a:t>
                </a:r>
                <a:r>
                  <a:rPr lang="en-PK" dirty="0"/>
                  <a:t>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PK" dirty="0"/>
                  <a:t> are the unknow weightns of the data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𝑗</m:t>
                        </m:r>
                      </m:sup>
                    </m:sSup>
                  </m:oMath>
                </a14:m>
                <a:r>
                  <a:rPr lang="en-PK" dirty="0"/>
                  <a:t> features of the input</a:t>
                </a:r>
              </a:p>
              <a:p>
                <a:r>
                  <a:rPr lang="en-PK" dirty="0"/>
                  <a:t>Next, we denote t</a:t>
                </a:r>
                <a:r>
                  <a:rPr lang="en-GB" dirty="0"/>
                  <a:t>he</a:t>
                </a:r>
                <a:r>
                  <a:rPr lang="en-PK" dirty="0"/>
                  <a:t> discrepency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PK" dirty="0"/>
                  <a:t> and </a:t>
                </a:r>
                <a14:m>
                  <m:oMath xmlns:m="http://schemas.openxmlformats.org/officeDocument/2006/math">
                    <m:r>
                      <a:rPr lang="en-US" b="0" i="1" smtClean="0">
                        <a:latin typeface="Cambria Math" panose="02040503050406030204" pitchFamily="18" charset="0"/>
                      </a:rPr>
                      <m:t> </m:t>
                    </m:r>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acc>
                  </m:oMath>
                </a14:m>
                <a:r>
                  <a:rPr lang="en-PK" dirty="0"/>
                  <a: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a14:m>
                <a:endParaRPr lang="en-PK" dirty="0"/>
              </a:p>
              <a:p>
                <a:pPr lvl="2"/>
                <a:endParaRPr lang="en-PK" dirty="0"/>
              </a:p>
              <a:p>
                <a:pPr marL="914400" lvl="2" indent="0">
                  <a:buNone/>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i="1" smtClean="0">
                              <a:latin typeface="Cambria Math" panose="02040503050406030204" pitchFamily="18" charset="0"/>
                            </a:rPr>
                            <m:t>𝑦</m:t>
                          </m:r>
                        </m:e>
                        <m:sub>
                          <m:r>
                            <a:rPr lang="en-GB" sz="2400" i="1" smtClean="0">
                              <a:latin typeface="Cambria Math" panose="02040503050406030204" pitchFamily="18" charset="0"/>
                            </a:rPr>
                            <m:t>𝑖</m:t>
                          </m:r>
                        </m:sub>
                      </m:sSub>
                      <m:r>
                        <a:rPr lang="en-GB" sz="2400" i="1" smtClean="0">
                          <a:latin typeface="Cambria Math" panose="02040503050406030204" pitchFamily="18" charset="0"/>
                        </a:rPr>
                        <m:t>=</m:t>
                      </m:r>
                      <m:acc>
                        <m:accPr>
                          <m:chr m:val="̂"/>
                          <m:ctrlPr>
                            <a:rPr lang="en-GB" sz="2400" i="1" smtClean="0">
                              <a:latin typeface="Cambria Math" panose="02040503050406030204" pitchFamily="18" charset="0"/>
                            </a:rPr>
                          </m:ctrlPr>
                        </m:accPr>
                        <m:e>
                          <m:sSub>
                            <m:sSubPr>
                              <m:ctrlPr>
                                <a:rPr lang="en-GB" sz="2400" i="1" smtClean="0">
                                  <a:latin typeface="Cambria Math" panose="02040503050406030204" pitchFamily="18" charset="0"/>
                                </a:rPr>
                              </m:ctrlPr>
                            </m:sSubPr>
                            <m:e>
                              <m:r>
                                <a:rPr lang="en-GB" sz="2400" i="1" smtClean="0">
                                  <a:latin typeface="Cambria Math" panose="02040503050406030204" pitchFamily="18" charset="0"/>
                                </a:rPr>
                                <m:t>𝑦</m:t>
                              </m:r>
                            </m:e>
                            <m:sub>
                              <m:r>
                                <a:rPr lang="en-GB" sz="2400" i="1" smtClean="0">
                                  <a:latin typeface="Cambria Math" panose="02040503050406030204" pitchFamily="18" charset="0"/>
                                </a:rPr>
                                <m:t>𝑖</m:t>
                              </m:r>
                            </m:sub>
                          </m:sSub>
                        </m:e>
                      </m:acc>
                      <m:r>
                        <a:rPr lang="en-GB" sz="2400" i="1" smtClean="0">
                          <a:latin typeface="Cambria Math" panose="02040503050406030204" pitchFamily="18" charset="0"/>
                        </a:rPr>
                        <m:t>+</m:t>
                      </m:r>
                      <m:sSub>
                        <m:sSubPr>
                          <m:ctrlPr>
                            <a:rPr lang="en-GB" sz="2400" i="1" smtClean="0">
                              <a:latin typeface="Cambria Math" panose="02040503050406030204" pitchFamily="18" charset="0"/>
                            </a:rPr>
                          </m:ctrlPr>
                        </m:sSubPr>
                        <m:e>
                          <m:r>
                            <a:rPr lang="en-GB" sz="2400" i="1" smtClean="0">
                              <a:latin typeface="Cambria Math" panose="02040503050406030204" pitchFamily="18" charset="0"/>
                            </a:rPr>
                            <m:t>𝜖</m:t>
                          </m:r>
                        </m:e>
                        <m:sub>
                          <m:r>
                            <a:rPr lang="en-GB" sz="2400" i="1" smtClean="0">
                              <a:latin typeface="Cambria Math" panose="02040503050406030204" pitchFamily="18" charset="0"/>
                            </a:rPr>
                            <m:t>𝑖</m:t>
                          </m:r>
                        </m:sub>
                      </m:sSub>
                    </m:oMath>
                  </m:oMathPara>
                </a14:m>
                <a:endParaRPr lang="en-PK" sz="2400" dirty="0"/>
              </a:p>
            </p:txBody>
          </p:sp>
        </mc:Choice>
        <mc:Fallback xmlns="">
          <p:sp>
            <p:nvSpPr>
              <p:cNvPr id="3" name="Content Placeholder 2">
                <a:extLst>
                  <a:ext uri="{FF2B5EF4-FFF2-40B4-BE49-F238E27FC236}">
                    <a16:creationId xmlns:a16="http://schemas.microsoft.com/office/drawing/2014/main" id="{9A503B6A-753E-B0EA-5CBF-95968C64597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PK">
                    <a:noFill/>
                  </a:rPr>
                  <a:t> </a:t>
                </a:r>
              </a:p>
            </p:txBody>
          </p:sp>
        </mc:Fallback>
      </mc:AlternateContent>
    </p:spTree>
    <p:extLst>
      <p:ext uri="{BB962C8B-B14F-4D97-AF65-F5344CB8AC3E}">
        <p14:creationId xmlns:p14="http://schemas.microsoft.com/office/powerpoint/2010/main" val="160058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F9FD-A705-C447-BD53-6DB9ABA369FB}"/>
              </a:ext>
            </a:extLst>
          </p:cNvPr>
          <p:cNvSpPr>
            <a:spLocks noGrp="1"/>
          </p:cNvSpPr>
          <p:nvPr>
            <p:ph type="title"/>
          </p:nvPr>
        </p:nvSpPr>
        <p:spPr/>
        <p:txBody>
          <a:bodyPr/>
          <a:lstStyle/>
          <a:p>
            <a:r>
              <a:rPr lang="en-US"/>
              <a:t>Lecture 1: Outline</a:t>
            </a:r>
          </a:p>
        </p:txBody>
      </p:sp>
      <p:sp>
        <p:nvSpPr>
          <p:cNvPr id="3" name="Content Placeholder 2">
            <a:extLst>
              <a:ext uri="{FF2B5EF4-FFF2-40B4-BE49-F238E27FC236}">
                <a16:creationId xmlns:a16="http://schemas.microsoft.com/office/drawing/2014/main" id="{D7E3B80F-1805-4B41-8E67-05737AB85663}"/>
              </a:ext>
            </a:extLst>
          </p:cNvPr>
          <p:cNvSpPr>
            <a:spLocks noGrp="1"/>
          </p:cNvSpPr>
          <p:nvPr>
            <p:ph idx="1"/>
          </p:nvPr>
        </p:nvSpPr>
        <p:spPr/>
        <p:txBody>
          <a:bodyPr/>
          <a:lstStyle/>
          <a:p>
            <a:r>
              <a:rPr lang="en-US" dirty="0"/>
              <a:t>Linear Regression</a:t>
            </a:r>
          </a:p>
          <a:p>
            <a:r>
              <a:rPr lang="en-US" dirty="0"/>
              <a:t>Optimization</a:t>
            </a:r>
          </a:p>
          <a:p>
            <a:r>
              <a:rPr lang="en-US" dirty="0"/>
              <a:t>Applications</a:t>
            </a:r>
          </a:p>
          <a:p>
            <a:pPr marL="0" indent="0">
              <a:buNone/>
            </a:pPr>
            <a:endParaRPr lang="en-US" dirty="0"/>
          </a:p>
        </p:txBody>
      </p:sp>
    </p:spTree>
    <p:extLst>
      <p:ext uri="{BB962C8B-B14F-4D97-AF65-F5344CB8AC3E}">
        <p14:creationId xmlns:p14="http://schemas.microsoft.com/office/powerpoint/2010/main" val="1050889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51A9-4842-C47F-6828-C9F8AD6779EB}"/>
              </a:ext>
            </a:extLst>
          </p:cNvPr>
          <p:cNvSpPr>
            <a:spLocks noGrp="1"/>
          </p:cNvSpPr>
          <p:nvPr>
            <p:ph type="title"/>
          </p:nvPr>
        </p:nvSpPr>
        <p:spPr/>
        <p:txBody>
          <a:bodyPr/>
          <a:lstStyle/>
          <a:p>
            <a:r>
              <a:rPr lang="en-PK" dirty="0"/>
              <a:t>Vectorization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78383E-0800-BBE8-27C7-478336175275}"/>
                  </a:ext>
                </a:extLst>
              </p:cNvPr>
              <p:cNvSpPr>
                <a:spLocks noGrp="1"/>
              </p:cNvSpPr>
              <p:nvPr>
                <p:ph idx="1"/>
              </p:nvPr>
            </p:nvSpPr>
            <p:spPr/>
            <p:txBody>
              <a:bodyPr/>
              <a:lstStyle/>
              <a:p>
                <a:r>
                  <a:rPr lang="en-PK" dirty="0"/>
                  <a:t>Now let’s collect the above equation for all </a:t>
                </a:r>
                <a14:m>
                  <m:oMath xmlns:m="http://schemas.openxmlformats.org/officeDocument/2006/math">
                    <m:r>
                      <a:rPr lang="en-US" b="0" i="1" smtClean="0">
                        <a:latin typeface="Cambria Math" panose="02040503050406030204" pitchFamily="18" charset="0"/>
                      </a:rPr>
                      <m:t>𝑁</m:t>
                    </m:r>
                  </m:oMath>
                </a14:m>
                <a:r>
                  <a:rPr lang="en-PK" dirty="0"/>
                  <a:t> datapoints</a:t>
                </a:r>
              </a:p>
            </p:txBody>
          </p:sp>
        </mc:Choice>
        <mc:Fallback xmlns="">
          <p:sp>
            <p:nvSpPr>
              <p:cNvPr id="3" name="Content Placeholder 2">
                <a:extLst>
                  <a:ext uri="{FF2B5EF4-FFF2-40B4-BE49-F238E27FC236}">
                    <a16:creationId xmlns:a16="http://schemas.microsoft.com/office/drawing/2014/main" id="{ED78383E-0800-BBE8-27C7-47833617527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PK">
                    <a:noFill/>
                  </a:rPr>
                  <a:t> </a:t>
                </a:r>
              </a:p>
            </p:txBody>
          </p:sp>
        </mc:Fallback>
      </mc:AlternateContent>
      <p:pic>
        <p:nvPicPr>
          <p:cNvPr id="4" name="Picture 3">
            <a:extLst>
              <a:ext uri="{FF2B5EF4-FFF2-40B4-BE49-F238E27FC236}">
                <a16:creationId xmlns:a16="http://schemas.microsoft.com/office/drawing/2014/main" id="{379E4606-6388-617E-F3F0-022B873137FA}"/>
              </a:ext>
            </a:extLst>
          </p:cNvPr>
          <p:cNvPicPr>
            <a:picLocks noChangeAspect="1"/>
          </p:cNvPicPr>
          <p:nvPr/>
        </p:nvPicPr>
        <p:blipFill>
          <a:blip r:embed="rId3"/>
          <a:stretch>
            <a:fillRect/>
          </a:stretch>
        </p:blipFill>
        <p:spPr>
          <a:xfrm>
            <a:off x="4681537" y="2651125"/>
            <a:ext cx="2171700" cy="2984500"/>
          </a:xfrm>
          <a:prstGeom prst="rect">
            <a:avLst/>
          </a:prstGeom>
        </p:spPr>
      </p:pic>
    </p:spTree>
    <p:extLst>
      <p:ext uri="{BB962C8B-B14F-4D97-AF65-F5344CB8AC3E}">
        <p14:creationId xmlns:p14="http://schemas.microsoft.com/office/powerpoint/2010/main" val="3343119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1BC5-010C-3D0A-E26B-38EFCD0A3F1C}"/>
              </a:ext>
            </a:extLst>
          </p:cNvPr>
          <p:cNvSpPr>
            <a:spLocks noGrp="1"/>
          </p:cNvSpPr>
          <p:nvPr>
            <p:ph type="title"/>
          </p:nvPr>
        </p:nvSpPr>
        <p:spPr/>
        <p:txBody>
          <a:bodyPr/>
          <a:lstStyle/>
          <a:p>
            <a:r>
              <a:rPr lang="en-PK" dirty="0"/>
              <a:t>Vectorization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E1256E-5082-08A9-F507-92704501786B}"/>
                  </a:ext>
                </a:extLst>
              </p:cNvPr>
              <p:cNvSpPr>
                <a:spLocks noGrp="1"/>
              </p:cNvSpPr>
              <p:nvPr>
                <p:ph idx="1"/>
              </p:nvPr>
            </p:nvSpPr>
            <p:spPr/>
            <p:txBody>
              <a:bodyPr/>
              <a:lstStyle/>
              <a:p>
                <a:r>
                  <a:rPr lang="en-PK" dirty="0"/>
                  <a:t>Replacing the values of </a:t>
                </a:r>
                <a14:m>
                  <m:oMath xmlns:m="http://schemas.openxmlformats.org/officeDocument/2006/math">
                    <m:acc>
                      <m:accPr>
                        <m:chr m:val="̂"/>
                        <m:ctrlPr>
                          <a:rPr lang="en-GB" i="1" smtClean="0">
                            <a:latin typeface="Cambria Math" panose="02040503050406030204" pitchFamily="18" charset="0"/>
                          </a:rPr>
                        </m:ctrlPr>
                      </m:accPr>
                      <m:e>
                        <m:r>
                          <a:rPr lang="en-GB" i="1" smtClean="0">
                            <a:latin typeface="Cambria Math" panose="02040503050406030204" pitchFamily="18" charset="0"/>
                          </a:rPr>
                          <m:t>𝑦</m:t>
                        </m:r>
                      </m:e>
                    </m:acc>
                  </m:oMath>
                </a14:m>
                <a:r>
                  <a:rPr lang="en-PK" dirty="0"/>
                  <a:t>, we get:</a:t>
                </a:r>
              </a:p>
              <a:p>
                <a:endParaRPr lang="en-PK" dirty="0"/>
              </a:p>
            </p:txBody>
          </p:sp>
        </mc:Choice>
        <mc:Fallback xmlns="">
          <p:sp>
            <p:nvSpPr>
              <p:cNvPr id="3" name="Content Placeholder 2">
                <a:extLst>
                  <a:ext uri="{FF2B5EF4-FFF2-40B4-BE49-F238E27FC236}">
                    <a16:creationId xmlns:a16="http://schemas.microsoft.com/office/drawing/2014/main" id="{A8E1256E-5082-08A9-F507-92704501786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PK">
                    <a:noFill/>
                  </a:rPr>
                  <a:t> </a:t>
                </a:r>
              </a:p>
            </p:txBody>
          </p:sp>
        </mc:Fallback>
      </mc:AlternateContent>
      <p:pic>
        <p:nvPicPr>
          <p:cNvPr id="4" name="Picture 3">
            <a:extLst>
              <a:ext uri="{FF2B5EF4-FFF2-40B4-BE49-F238E27FC236}">
                <a16:creationId xmlns:a16="http://schemas.microsoft.com/office/drawing/2014/main" id="{51F5611D-4BC9-AB62-C635-DCCB0D69A58B}"/>
              </a:ext>
            </a:extLst>
          </p:cNvPr>
          <p:cNvPicPr>
            <a:picLocks noChangeAspect="1"/>
          </p:cNvPicPr>
          <p:nvPr/>
        </p:nvPicPr>
        <p:blipFill>
          <a:blip r:embed="rId3"/>
          <a:stretch>
            <a:fillRect/>
          </a:stretch>
        </p:blipFill>
        <p:spPr>
          <a:xfrm>
            <a:off x="2455863" y="2413794"/>
            <a:ext cx="7023100" cy="3175000"/>
          </a:xfrm>
          <a:prstGeom prst="rect">
            <a:avLst/>
          </a:prstGeom>
        </p:spPr>
      </p:pic>
    </p:spTree>
    <p:extLst>
      <p:ext uri="{BB962C8B-B14F-4D97-AF65-F5344CB8AC3E}">
        <p14:creationId xmlns:p14="http://schemas.microsoft.com/office/powerpoint/2010/main" val="1078388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4BD7-8BD9-0F72-47AA-44BB12BF9AA9}"/>
              </a:ext>
            </a:extLst>
          </p:cNvPr>
          <p:cNvSpPr>
            <a:spLocks noGrp="1"/>
          </p:cNvSpPr>
          <p:nvPr>
            <p:ph type="title"/>
          </p:nvPr>
        </p:nvSpPr>
        <p:spPr/>
        <p:txBody>
          <a:bodyPr/>
          <a:lstStyle/>
          <a:p>
            <a:r>
              <a:rPr lang="en-PK" dirty="0"/>
              <a:t>Vectorization</a:t>
            </a:r>
          </a:p>
        </p:txBody>
      </p:sp>
      <p:sp>
        <p:nvSpPr>
          <p:cNvPr id="3" name="Content Placeholder 2">
            <a:extLst>
              <a:ext uri="{FF2B5EF4-FFF2-40B4-BE49-F238E27FC236}">
                <a16:creationId xmlns:a16="http://schemas.microsoft.com/office/drawing/2014/main" id="{F617B4B0-042F-9573-19CF-9C9A175C034E}"/>
              </a:ext>
            </a:extLst>
          </p:cNvPr>
          <p:cNvSpPr>
            <a:spLocks noGrp="1"/>
          </p:cNvSpPr>
          <p:nvPr>
            <p:ph idx="1"/>
          </p:nvPr>
        </p:nvSpPr>
        <p:spPr/>
        <p:txBody>
          <a:bodyPr/>
          <a:lstStyle/>
          <a:p>
            <a:r>
              <a:rPr lang="en-PK" dirty="0"/>
              <a:t>Collecting the equations in matrix form:</a:t>
            </a:r>
          </a:p>
          <a:p>
            <a:endParaRPr lang="en-PK" dirty="0"/>
          </a:p>
        </p:txBody>
      </p:sp>
      <p:pic>
        <p:nvPicPr>
          <p:cNvPr id="4" name="Picture 3">
            <a:extLst>
              <a:ext uri="{FF2B5EF4-FFF2-40B4-BE49-F238E27FC236}">
                <a16:creationId xmlns:a16="http://schemas.microsoft.com/office/drawing/2014/main" id="{BA3BD15D-67C1-E56C-B566-CFCE0957F2DA}"/>
              </a:ext>
            </a:extLst>
          </p:cNvPr>
          <p:cNvPicPr>
            <a:picLocks noChangeAspect="1"/>
          </p:cNvPicPr>
          <p:nvPr/>
        </p:nvPicPr>
        <p:blipFill>
          <a:blip r:embed="rId2"/>
          <a:stretch>
            <a:fillRect/>
          </a:stretch>
        </p:blipFill>
        <p:spPr>
          <a:xfrm>
            <a:off x="2387600" y="2779713"/>
            <a:ext cx="7416800" cy="2984500"/>
          </a:xfrm>
          <a:prstGeom prst="rect">
            <a:avLst/>
          </a:prstGeom>
        </p:spPr>
      </p:pic>
    </p:spTree>
    <p:extLst>
      <p:ext uri="{BB962C8B-B14F-4D97-AF65-F5344CB8AC3E}">
        <p14:creationId xmlns:p14="http://schemas.microsoft.com/office/powerpoint/2010/main" val="222449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A19B-89BB-BA59-82C5-CEBCD3D8128C}"/>
              </a:ext>
            </a:extLst>
          </p:cNvPr>
          <p:cNvSpPr>
            <a:spLocks noGrp="1"/>
          </p:cNvSpPr>
          <p:nvPr>
            <p:ph type="title"/>
          </p:nvPr>
        </p:nvSpPr>
        <p:spPr/>
        <p:txBody>
          <a:bodyPr/>
          <a:lstStyle/>
          <a:p>
            <a:r>
              <a:rPr lang="en-PK" dirty="0"/>
              <a:t>Vectroization</a:t>
            </a:r>
          </a:p>
        </p:txBody>
      </p:sp>
      <p:sp>
        <p:nvSpPr>
          <p:cNvPr id="3" name="Content Placeholder 2">
            <a:extLst>
              <a:ext uri="{FF2B5EF4-FFF2-40B4-BE49-F238E27FC236}">
                <a16:creationId xmlns:a16="http://schemas.microsoft.com/office/drawing/2014/main" id="{09F844C0-B256-8ED5-6532-9DA4295078BE}"/>
              </a:ext>
            </a:extLst>
          </p:cNvPr>
          <p:cNvSpPr>
            <a:spLocks noGrp="1"/>
          </p:cNvSpPr>
          <p:nvPr>
            <p:ph idx="1"/>
          </p:nvPr>
        </p:nvSpPr>
        <p:spPr/>
        <p:txBody>
          <a:bodyPr/>
          <a:lstStyle/>
          <a:p>
            <a:r>
              <a:rPr lang="en-PK" dirty="0"/>
              <a:t>Notice the rows of </a:t>
            </a:r>
            <a:r>
              <a:rPr lang="en-GB" dirty="0" err="1"/>
              <a:t>th</a:t>
            </a:r>
            <a:r>
              <a:rPr lang="en-PK" dirty="0"/>
              <a:t>e matrix on the right are data samples:</a:t>
            </a:r>
          </a:p>
          <a:p>
            <a:endParaRPr lang="en-PK" dirty="0"/>
          </a:p>
        </p:txBody>
      </p:sp>
      <p:pic>
        <p:nvPicPr>
          <p:cNvPr id="4" name="Picture 3">
            <a:extLst>
              <a:ext uri="{FF2B5EF4-FFF2-40B4-BE49-F238E27FC236}">
                <a16:creationId xmlns:a16="http://schemas.microsoft.com/office/drawing/2014/main" id="{70B65F6B-812E-3FAE-2702-72477620DD70}"/>
              </a:ext>
            </a:extLst>
          </p:cNvPr>
          <p:cNvPicPr>
            <a:picLocks noChangeAspect="1"/>
          </p:cNvPicPr>
          <p:nvPr/>
        </p:nvPicPr>
        <p:blipFill>
          <a:blip r:embed="rId2"/>
          <a:stretch>
            <a:fillRect/>
          </a:stretch>
        </p:blipFill>
        <p:spPr>
          <a:xfrm>
            <a:off x="3046412" y="2509044"/>
            <a:ext cx="5842000" cy="2984500"/>
          </a:xfrm>
          <a:prstGeom prst="rect">
            <a:avLst/>
          </a:prstGeom>
        </p:spPr>
      </p:pic>
    </p:spTree>
    <p:extLst>
      <p:ext uri="{BB962C8B-B14F-4D97-AF65-F5344CB8AC3E}">
        <p14:creationId xmlns:p14="http://schemas.microsoft.com/office/powerpoint/2010/main" val="1106200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C45FC-56B7-8684-FDA0-729213312936}"/>
              </a:ext>
            </a:extLst>
          </p:cNvPr>
          <p:cNvSpPr>
            <a:spLocks noGrp="1"/>
          </p:cNvSpPr>
          <p:nvPr>
            <p:ph type="title"/>
          </p:nvPr>
        </p:nvSpPr>
        <p:spPr/>
        <p:txBody>
          <a:bodyPr/>
          <a:lstStyle/>
          <a:p>
            <a:r>
              <a:rPr lang="en-PK" dirty="0"/>
              <a:t>Vectorization</a:t>
            </a:r>
          </a:p>
        </p:txBody>
      </p:sp>
      <p:sp>
        <p:nvSpPr>
          <p:cNvPr id="3" name="Content Placeholder 2">
            <a:extLst>
              <a:ext uri="{FF2B5EF4-FFF2-40B4-BE49-F238E27FC236}">
                <a16:creationId xmlns:a16="http://schemas.microsoft.com/office/drawing/2014/main" id="{9D6C1C87-5CB8-094C-D220-6DBC20038706}"/>
              </a:ext>
            </a:extLst>
          </p:cNvPr>
          <p:cNvSpPr>
            <a:spLocks noGrp="1"/>
          </p:cNvSpPr>
          <p:nvPr>
            <p:ph idx="1"/>
          </p:nvPr>
        </p:nvSpPr>
        <p:spPr/>
        <p:txBody>
          <a:bodyPr/>
          <a:lstStyle/>
          <a:p>
            <a:r>
              <a:rPr lang="en-PK" dirty="0"/>
              <a:t>Let’s formalize some notaitons:</a:t>
            </a:r>
          </a:p>
        </p:txBody>
      </p:sp>
      <p:pic>
        <p:nvPicPr>
          <p:cNvPr id="5" name="Picture 4">
            <a:extLst>
              <a:ext uri="{FF2B5EF4-FFF2-40B4-BE49-F238E27FC236}">
                <a16:creationId xmlns:a16="http://schemas.microsoft.com/office/drawing/2014/main" id="{2827DC97-BE52-8CEA-3E4B-CD13D2C0F294}"/>
              </a:ext>
            </a:extLst>
          </p:cNvPr>
          <p:cNvPicPr>
            <a:picLocks noChangeAspect="1"/>
          </p:cNvPicPr>
          <p:nvPr/>
        </p:nvPicPr>
        <p:blipFill>
          <a:blip r:embed="rId3"/>
          <a:stretch>
            <a:fillRect/>
          </a:stretch>
        </p:blipFill>
        <p:spPr>
          <a:xfrm>
            <a:off x="838200" y="2409031"/>
            <a:ext cx="1498600" cy="2984500"/>
          </a:xfrm>
          <a:prstGeom prst="rect">
            <a:avLst/>
          </a:prstGeom>
        </p:spPr>
      </p:pic>
      <p:pic>
        <p:nvPicPr>
          <p:cNvPr id="7" name="Picture 6">
            <a:extLst>
              <a:ext uri="{FF2B5EF4-FFF2-40B4-BE49-F238E27FC236}">
                <a16:creationId xmlns:a16="http://schemas.microsoft.com/office/drawing/2014/main" id="{291FDB39-88B4-4204-3190-5B9D487BCC75}"/>
              </a:ext>
            </a:extLst>
          </p:cNvPr>
          <p:cNvPicPr>
            <a:picLocks noChangeAspect="1"/>
          </p:cNvPicPr>
          <p:nvPr/>
        </p:nvPicPr>
        <p:blipFill>
          <a:blip r:embed="rId4"/>
          <a:stretch>
            <a:fillRect/>
          </a:stretch>
        </p:blipFill>
        <p:spPr>
          <a:xfrm>
            <a:off x="2606675" y="2509044"/>
            <a:ext cx="2921000" cy="2984500"/>
          </a:xfrm>
          <a:prstGeom prst="rect">
            <a:avLst/>
          </a:prstGeom>
        </p:spPr>
      </p:pic>
      <p:pic>
        <p:nvPicPr>
          <p:cNvPr id="4" name="Picture 3">
            <a:extLst>
              <a:ext uri="{FF2B5EF4-FFF2-40B4-BE49-F238E27FC236}">
                <a16:creationId xmlns:a16="http://schemas.microsoft.com/office/drawing/2014/main" id="{8A49A1EE-4746-EBE8-4F3C-96D83EA2ADF3}"/>
              </a:ext>
            </a:extLst>
          </p:cNvPr>
          <p:cNvPicPr>
            <a:picLocks noChangeAspect="1"/>
          </p:cNvPicPr>
          <p:nvPr/>
        </p:nvPicPr>
        <p:blipFill>
          <a:blip r:embed="rId5"/>
          <a:stretch>
            <a:fillRect/>
          </a:stretch>
        </p:blipFill>
        <p:spPr>
          <a:xfrm>
            <a:off x="4067175" y="1232297"/>
            <a:ext cx="3390900" cy="533400"/>
          </a:xfrm>
          <a:prstGeom prst="rect">
            <a:avLst/>
          </a:prstGeom>
        </p:spPr>
      </p:pic>
      <p:pic>
        <p:nvPicPr>
          <p:cNvPr id="6" name="Picture 5">
            <a:extLst>
              <a:ext uri="{FF2B5EF4-FFF2-40B4-BE49-F238E27FC236}">
                <a16:creationId xmlns:a16="http://schemas.microsoft.com/office/drawing/2014/main" id="{F557B388-6E20-8A28-08CA-E98E9B35E4A7}"/>
              </a:ext>
            </a:extLst>
          </p:cNvPr>
          <p:cNvPicPr>
            <a:picLocks noChangeAspect="1"/>
          </p:cNvPicPr>
          <p:nvPr/>
        </p:nvPicPr>
        <p:blipFill>
          <a:blip r:embed="rId6"/>
          <a:stretch>
            <a:fillRect/>
          </a:stretch>
        </p:blipFill>
        <p:spPr>
          <a:xfrm>
            <a:off x="8913589" y="2067144"/>
            <a:ext cx="1611089" cy="3426400"/>
          </a:xfrm>
          <a:prstGeom prst="rect">
            <a:avLst/>
          </a:prstGeom>
        </p:spPr>
      </p:pic>
      <p:pic>
        <p:nvPicPr>
          <p:cNvPr id="10" name="Picture 9">
            <a:extLst>
              <a:ext uri="{FF2B5EF4-FFF2-40B4-BE49-F238E27FC236}">
                <a16:creationId xmlns:a16="http://schemas.microsoft.com/office/drawing/2014/main" id="{AC2BB49B-32AD-EA55-1951-F4A45DD14F0B}"/>
              </a:ext>
            </a:extLst>
          </p:cNvPr>
          <p:cNvPicPr>
            <a:picLocks noChangeAspect="1"/>
          </p:cNvPicPr>
          <p:nvPr/>
        </p:nvPicPr>
        <p:blipFill>
          <a:blip r:embed="rId7"/>
          <a:stretch>
            <a:fillRect/>
          </a:stretch>
        </p:blipFill>
        <p:spPr>
          <a:xfrm>
            <a:off x="6204632" y="2204244"/>
            <a:ext cx="2032000" cy="3289300"/>
          </a:xfrm>
          <a:prstGeom prst="rect">
            <a:avLst/>
          </a:prstGeom>
        </p:spPr>
      </p:pic>
      <p:pic>
        <p:nvPicPr>
          <p:cNvPr id="11" name="Picture 10">
            <a:extLst>
              <a:ext uri="{FF2B5EF4-FFF2-40B4-BE49-F238E27FC236}">
                <a16:creationId xmlns:a16="http://schemas.microsoft.com/office/drawing/2014/main" id="{48BABBA4-0866-0764-C1BD-991A99ED4A19}"/>
              </a:ext>
            </a:extLst>
          </p:cNvPr>
          <p:cNvPicPr>
            <a:picLocks noChangeAspect="1"/>
          </p:cNvPicPr>
          <p:nvPr/>
        </p:nvPicPr>
        <p:blipFill>
          <a:blip r:embed="rId8"/>
          <a:stretch>
            <a:fillRect/>
          </a:stretch>
        </p:blipFill>
        <p:spPr>
          <a:xfrm>
            <a:off x="4410075" y="6089650"/>
            <a:ext cx="2235200" cy="444500"/>
          </a:xfrm>
          <a:prstGeom prst="rect">
            <a:avLst/>
          </a:prstGeom>
        </p:spPr>
      </p:pic>
    </p:spTree>
    <p:extLst>
      <p:ext uri="{BB962C8B-B14F-4D97-AF65-F5344CB8AC3E}">
        <p14:creationId xmlns:p14="http://schemas.microsoft.com/office/powerpoint/2010/main" val="2157132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2519-E81C-211A-D7B1-A87950E37A9F}"/>
              </a:ext>
            </a:extLst>
          </p:cNvPr>
          <p:cNvSpPr>
            <a:spLocks noGrp="1"/>
          </p:cNvSpPr>
          <p:nvPr>
            <p:ph type="title"/>
          </p:nvPr>
        </p:nvSpPr>
        <p:spPr/>
        <p:txBody>
          <a:bodyPr/>
          <a:lstStyle/>
          <a:p>
            <a:r>
              <a:rPr lang="en-PK" dirty="0"/>
              <a:t>Cost function for the Vectorized form</a:t>
            </a:r>
          </a:p>
        </p:txBody>
      </p:sp>
      <p:sp>
        <p:nvSpPr>
          <p:cNvPr id="3" name="Content Placeholder 2">
            <a:extLst>
              <a:ext uri="{FF2B5EF4-FFF2-40B4-BE49-F238E27FC236}">
                <a16:creationId xmlns:a16="http://schemas.microsoft.com/office/drawing/2014/main" id="{AF46C4B6-5724-0F07-11A3-DA59D738EBD6}"/>
              </a:ext>
            </a:extLst>
          </p:cNvPr>
          <p:cNvSpPr>
            <a:spLocks noGrp="1"/>
          </p:cNvSpPr>
          <p:nvPr>
            <p:ph idx="1"/>
          </p:nvPr>
        </p:nvSpPr>
        <p:spPr>
          <a:xfrm>
            <a:off x="838200" y="1466892"/>
            <a:ext cx="10515600" cy="4351338"/>
          </a:xfrm>
        </p:spPr>
        <p:txBody>
          <a:bodyPr>
            <a:normAutofit lnSpcReduction="10000"/>
          </a:bodyPr>
          <a:lstStyle/>
          <a:p>
            <a:r>
              <a:rPr lang="en-PK" dirty="0"/>
              <a:t>Notice that we are using the MSE cost function:</a:t>
            </a:r>
          </a:p>
          <a:p>
            <a:endParaRPr lang="en-PK" dirty="0"/>
          </a:p>
          <a:p>
            <a:endParaRPr lang="en-PK" dirty="0"/>
          </a:p>
          <a:p>
            <a:r>
              <a:rPr lang="en-PK" dirty="0"/>
              <a:t>Using the defintion of epsilon we can write the above as:</a:t>
            </a:r>
          </a:p>
          <a:p>
            <a:endParaRPr lang="en-PK" dirty="0"/>
          </a:p>
          <a:p>
            <a:endParaRPr lang="en-PK" dirty="0"/>
          </a:p>
          <a:p>
            <a:endParaRPr lang="en-PK" dirty="0"/>
          </a:p>
          <a:p>
            <a:endParaRPr lang="en-PK" dirty="0"/>
          </a:p>
          <a:p>
            <a:r>
              <a:rPr lang="en-PK" dirty="0"/>
              <a:t>Using the definition of dot product the above c</a:t>
            </a:r>
            <a:r>
              <a:rPr lang="en-GB" dirty="0"/>
              <a:t>an</a:t>
            </a:r>
            <a:r>
              <a:rPr lang="en-PK" dirty="0"/>
              <a:t> be written as:</a:t>
            </a:r>
          </a:p>
          <a:p>
            <a:endParaRPr lang="en-PK" dirty="0"/>
          </a:p>
          <a:p>
            <a:endParaRPr lang="en-PK" dirty="0"/>
          </a:p>
          <a:p>
            <a:pPr marL="0" indent="0">
              <a:buNone/>
            </a:pPr>
            <a:endParaRPr lang="en-PK" dirty="0"/>
          </a:p>
          <a:p>
            <a:endParaRPr lang="en-P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E150A17-128F-8619-CAFB-AA413F653A71}"/>
                  </a:ext>
                </a:extLst>
              </p:cNvPr>
              <p:cNvSpPr txBox="1"/>
              <p:nvPr/>
            </p:nvSpPr>
            <p:spPr>
              <a:xfrm>
                <a:off x="2624959" y="1835290"/>
                <a:ext cx="6101254" cy="988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supHide m:val="on"/>
                          <m:ctrlPr>
                            <a:rPr lang="en-US" sz="2400" i="1" smtClean="0">
                              <a:latin typeface="Cambria Math" panose="02040503050406030204" pitchFamily="18" charset="0"/>
                            </a:rPr>
                          </m:ctrlPr>
                        </m:naryPr>
                        <m:sub>
                          <m:r>
                            <a:rPr lang="en-US" sz="2400" i="1" smtClean="0">
                              <a:latin typeface="Cambria Math" panose="02040503050406030204" pitchFamily="18" charset="0"/>
                            </a:rPr>
                            <m:t>𝑖</m:t>
                          </m:r>
                        </m:sub>
                        <m:sup/>
                        <m:e>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𝑦</m:t>
                                      </m:r>
                                    </m:e>
                                    <m:sub>
                                      <m:r>
                                        <a:rPr lang="en-US" sz="2400" i="1" smtClean="0">
                                          <a:latin typeface="Cambria Math" panose="02040503050406030204" pitchFamily="18" charset="0"/>
                                        </a:rPr>
                                        <m:t>𝑖</m:t>
                                      </m:r>
                                    </m:sub>
                                  </m:sSub>
                                  <m:r>
                                    <a:rPr lang="en-US" sz="2400" i="1" smtClean="0">
                                      <a:latin typeface="Cambria Math" panose="02040503050406030204" pitchFamily="18" charset="0"/>
                                    </a:rPr>
                                    <m:t>−</m:t>
                                  </m:r>
                                  <m:acc>
                                    <m:accPr>
                                      <m:chr m:val="̂"/>
                                      <m:ctrlPr>
                                        <a:rPr lang="en-US" sz="2400" i="1" smtClean="0">
                                          <a:latin typeface="Cambria Math" panose="02040503050406030204" pitchFamily="18" charset="0"/>
                                        </a:rPr>
                                      </m:ctrlPr>
                                    </m:accPr>
                                    <m:e>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𝑦</m:t>
                                          </m:r>
                                        </m:e>
                                        <m:sub>
                                          <m:r>
                                            <a:rPr lang="en-US" sz="2400" i="1" smtClean="0">
                                              <a:latin typeface="Cambria Math" panose="02040503050406030204" pitchFamily="18" charset="0"/>
                                            </a:rPr>
                                            <m:t>𝑖</m:t>
                                          </m:r>
                                        </m:sub>
                                      </m:sSub>
                                    </m:e>
                                  </m:acc>
                                </m:e>
                              </m:d>
                            </m:e>
                            <m:sup>
                              <m:r>
                                <a:rPr lang="en-US" sz="2400" i="1" smtClean="0">
                                  <a:latin typeface="Cambria Math" panose="02040503050406030204" pitchFamily="18" charset="0"/>
                                </a:rPr>
                                <m:t>2</m:t>
                              </m:r>
                            </m:sup>
                          </m:sSup>
                        </m:e>
                      </m:nary>
                    </m:oMath>
                  </m:oMathPara>
                </a14:m>
                <a:endParaRPr lang="en-PK" sz="2400" dirty="0"/>
              </a:p>
            </p:txBody>
          </p:sp>
        </mc:Choice>
        <mc:Fallback xmlns="">
          <p:sp>
            <p:nvSpPr>
              <p:cNvPr id="6" name="TextBox 5">
                <a:extLst>
                  <a:ext uri="{FF2B5EF4-FFF2-40B4-BE49-F238E27FC236}">
                    <a16:creationId xmlns:a16="http://schemas.microsoft.com/office/drawing/2014/main" id="{4E150A17-128F-8619-CAFB-AA413F653A71}"/>
                  </a:ext>
                </a:extLst>
              </p:cNvPr>
              <p:cNvSpPr txBox="1">
                <a:spLocks noRot="1" noChangeAspect="1" noMove="1" noResize="1" noEditPoints="1" noAdjustHandles="1" noChangeArrowheads="1" noChangeShapeType="1" noTextEdit="1"/>
              </p:cNvSpPr>
              <p:nvPr/>
            </p:nvSpPr>
            <p:spPr>
              <a:xfrm>
                <a:off x="2624959" y="1835290"/>
                <a:ext cx="6101254" cy="988540"/>
              </a:xfrm>
              <a:prstGeom prst="rect">
                <a:avLst/>
              </a:prstGeom>
              <a:blipFill>
                <a:blip r:embed="rId3"/>
                <a:stretch>
                  <a:fillRect t="-130380" b="-179747"/>
                </a:stretch>
              </a:blipFill>
            </p:spPr>
            <p:txBody>
              <a:bodyPr/>
              <a:lstStyle/>
              <a:p>
                <a:r>
                  <a:rPr lang="en-PK">
                    <a:noFill/>
                  </a:rPr>
                  <a:t> </a:t>
                </a:r>
              </a:p>
            </p:txBody>
          </p:sp>
        </mc:Fallback>
      </mc:AlternateContent>
      <p:pic>
        <p:nvPicPr>
          <p:cNvPr id="7" name="Picture 6">
            <a:extLst>
              <a:ext uri="{FF2B5EF4-FFF2-40B4-BE49-F238E27FC236}">
                <a16:creationId xmlns:a16="http://schemas.microsoft.com/office/drawing/2014/main" id="{B6AC5561-0634-7BBD-E093-C2D279758113}"/>
              </a:ext>
            </a:extLst>
          </p:cNvPr>
          <p:cNvPicPr>
            <a:picLocks noChangeAspect="1"/>
          </p:cNvPicPr>
          <p:nvPr/>
        </p:nvPicPr>
        <p:blipFill>
          <a:blip r:embed="rId4"/>
          <a:stretch>
            <a:fillRect/>
          </a:stretch>
        </p:blipFill>
        <p:spPr>
          <a:xfrm>
            <a:off x="2752616" y="3462450"/>
            <a:ext cx="5760764" cy="1143441"/>
          </a:xfrm>
          <a:prstGeom prst="rect">
            <a:avLst/>
          </a:prstGeom>
        </p:spPr>
      </p:pic>
      <p:pic>
        <p:nvPicPr>
          <p:cNvPr id="8" name="Picture 7">
            <a:extLst>
              <a:ext uri="{FF2B5EF4-FFF2-40B4-BE49-F238E27FC236}">
                <a16:creationId xmlns:a16="http://schemas.microsoft.com/office/drawing/2014/main" id="{DB75AC7F-9DE5-C312-CD44-8E3E7C7CFAEC}"/>
              </a:ext>
            </a:extLst>
          </p:cNvPr>
          <p:cNvPicPr>
            <a:picLocks noChangeAspect="1"/>
          </p:cNvPicPr>
          <p:nvPr/>
        </p:nvPicPr>
        <p:blipFill>
          <a:blip r:embed="rId5"/>
          <a:stretch>
            <a:fillRect/>
          </a:stretch>
        </p:blipFill>
        <p:spPr>
          <a:xfrm>
            <a:off x="3882478" y="5591246"/>
            <a:ext cx="3669205" cy="1143224"/>
          </a:xfrm>
          <a:prstGeom prst="rect">
            <a:avLst/>
          </a:prstGeom>
        </p:spPr>
      </p:pic>
    </p:spTree>
    <p:extLst>
      <p:ext uri="{BB962C8B-B14F-4D97-AF65-F5344CB8AC3E}">
        <p14:creationId xmlns:p14="http://schemas.microsoft.com/office/powerpoint/2010/main" val="2239892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58077-9C0A-1247-AB3B-7FF91B189204}"/>
              </a:ext>
            </a:extLst>
          </p:cNvPr>
          <p:cNvSpPr>
            <a:spLocks noGrp="1"/>
          </p:cNvSpPr>
          <p:nvPr>
            <p:ph type="title"/>
          </p:nvPr>
        </p:nvSpPr>
        <p:spPr/>
        <p:txBody>
          <a:bodyPr/>
          <a:lstStyle/>
          <a:p>
            <a:r>
              <a:rPr lang="en-GB" dirty="0"/>
              <a:t>Optimization</a:t>
            </a:r>
            <a:endParaRPr lang="en-US" dirty="0"/>
          </a:p>
        </p:txBody>
      </p:sp>
      <p:sp>
        <p:nvSpPr>
          <p:cNvPr id="3" name="Content Placeholder 2">
            <a:extLst>
              <a:ext uri="{FF2B5EF4-FFF2-40B4-BE49-F238E27FC236}">
                <a16:creationId xmlns:a16="http://schemas.microsoft.com/office/drawing/2014/main" id="{D9C16799-2021-394C-8A19-BC3FA4F74635}"/>
              </a:ext>
            </a:extLst>
          </p:cNvPr>
          <p:cNvSpPr>
            <a:spLocks noGrp="1"/>
          </p:cNvSpPr>
          <p:nvPr>
            <p:ph idx="1"/>
          </p:nvPr>
        </p:nvSpPr>
        <p:spPr/>
        <p:txBody>
          <a:bodyPr/>
          <a:lstStyle/>
          <a:p>
            <a:r>
              <a:rPr lang="en-US" dirty="0"/>
              <a:t>The optimization problem is now:</a:t>
            </a:r>
          </a:p>
          <a:p>
            <a:endParaRPr lang="en-US" dirty="0"/>
          </a:p>
          <a:p>
            <a:endParaRPr lang="en-US" dirty="0"/>
          </a:p>
          <a:p>
            <a:endParaRPr lang="en-US" dirty="0"/>
          </a:p>
          <a:p>
            <a:endParaRPr lang="en-US" dirty="0"/>
          </a:p>
          <a:p>
            <a:r>
              <a:rPr lang="en-US" dirty="0"/>
              <a:t>We will use chain rule to calculate the gradient of the cost function:</a:t>
            </a:r>
          </a:p>
          <a:p>
            <a:endParaRPr lang="en-US" dirty="0"/>
          </a:p>
        </p:txBody>
      </p:sp>
      <p:pic>
        <p:nvPicPr>
          <p:cNvPr id="4" name="Picture 3">
            <a:extLst>
              <a:ext uri="{FF2B5EF4-FFF2-40B4-BE49-F238E27FC236}">
                <a16:creationId xmlns:a16="http://schemas.microsoft.com/office/drawing/2014/main" id="{3880622C-05BF-64C5-6CA8-E10C7309ABF8}"/>
              </a:ext>
            </a:extLst>
          </p:cNvPr>
          <p:cNvPicPr>
            <a:picLocks noChangeAspect="1"/>
          </p:cNvPicPr>
          <p:nvPr/>
        </p:nvPicPr>
        <p:blipFill>
          <a:blip r:embed="rId2"/>
          <a:stretch>
            <a:fillRect/>
          </a:stretch>
        </p:blipFill>
        <p:spPr>
          <a:xfrm>
            <a:off x="5044090" y="2420664"/>
            <a:ext cx="1473200" cy="723900"/>
          </a:xfrm>
          <a:prstGeom prst="rect">
            <a:avLst/>
          </a:prstGeom>
        </p:spPr>
      </p:pic>
      <p:pic>
        <p:nvPicPr>
          <p:cNvPr id="5" name="Picture 4">
            <a:extLst>
              <a:ext uri="{FF2B5EF4-FFF2-40B4-BE49-F238E27FC236}">
                <a16:creationId xmlns:a16="http://schemas.microsoft.com/office/drawing/2014/main" id="{B060D7F5-1987-727F-32F8-C7D9208E103E}"/>
              </a:ext>
            </a:extLst>
          </p:cNvPr>
          <p:cNvPicPr>
            <a:picLocks noChangeAspect="1"/>
          </p:cNvPicPr>
          <p:nvPr/>
        </p:nvPicPr>
        <p:blipFill>
          <a:blip r:embed="rId3"/>
          <a:stretch>
            <a:fillRect/>
          </a:stretch>
        </p:blipFill>
        <p:spPr>
          <a:xfrm>
            <a:off x="2406650" y="3429000"/>
            <a:ext cx="7378700" cy="723900"/>
          </a:xfrm>
          <a:prstGeom prst="rect">
            <a:avLst/>
          </a:prstGeom>
        </p:spPr>
      </p:pic>
      <p:pic>
        <p:nvPicPr>
          <p:cNvPr id="6" name="Picture 5">
            <a:extLst>
              <a:ext uri="{FF2B5EF4-FFF2-40B4-BE49-F238E27FC236}">
                <a16:creationId xmlns:a16="http://schemas.microsoft.com/office/drawing/2014/main" id="{CD825C51-DBEA-1F6A-6868-83C6AD11A63F}"/>
              </a:ext>
            </a:extLst>
          </p:cNvPr>
          <p:cNvPicPr>
            <a:picLocks noChangeAspect="1"/>
          </p:cNvPicPr>
          <p:nvPr/>
        </p:nvPicPr>
        <p:blipFill>
          <a:blip r:embed="rId4"/>
          <a:stretch>
            <a:fillRect/>
          </a:stretch>
        </p:blipFill>
        <p:spPr>
          <a:xfrm>
            <a:off x="4351940" y="5175415"/>
            <a:ext cx="2857500" cy="977900"/>
          </a:xfrm>
          <a:prstGeom prst="rect">
            <a:avLst/>
          </a:prstGeom>
        </p:spPr>
      </p:pic>
    </p:spTree>
    <p:extLst>
      <p:ext uri="{BB962C8B-B14F-4D97-AF65-F5344CB8AC3E}">
        <p14:creationId xmlns:p14="http://schemas.microsoft.com/office/powerpoint/2010/main" val="511021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1E3B-D64C-714E-9830-6C109AEEF72B}"/>
              </a:ext>
            </a:extLst>
          </p:cNvPr>
          <p:cNvSpPr>
            <a:spLocks noGrp="1"/>
          </p:cNvSpPr>
          <p:nvPr>
            <p:ph type="title"/>
          </p:nvPr>
        </p:nvSpPr>
        <p:spPr/>
        <p:txBody>
          <a:bodyPr/>
          <a:lstStyle/>
          <a:p>
            <a:r>
              <a:rPr lang="en-US"/>
              <a:t>Linear Least Squares</a:t>
            </a:r>
          </a:p>
        </p:txBody>
      </p:sp>
      <p:sp>
        <p:nvSpPr>
          <p:cNvPr id="9" name="Content Placeholder 8">
            <a:extLst>
              <a:ext uri="{FF2B5EF4-FFF2-40B4-BE49-F238E27FC236}">
                <a16:creationId xmlns:a16="http://schemas.microsoft.com/office/drawing/2014/main" id="{8CEB23A0-99D1-9049-AAD7-843490792D3F}"/>
              </a:ext>
            </a:extLst>
          </p:cNvPr>
          <p:cNvSpPr>
            <a:spLocks noGrp="1"/>
          </p:cNvSpPr>
          <p:nvPr>
            <p:ph idx="1"/>
          </p:nvPr>
        </p:nvSpPr>
        <p:spPr/>
        <p:txBody>
          <a:bodyPr/>
          <a:lstStyle/>
          <a:p>
            <a:r>
              <a:rPr lang="en-US" dirty="0"/>
              <a:t>We get:</a:t>
            </a:r>
          </a:p>
          <a:p>
            <a:endParaRPr lang="en-US" dirty="0"/>
          </a:p>
          <a:p>
            <a:endParaRPr lang="en-US" dirty="0"/>
          </a:p>
          <a:p>
            <a:endParaRPr lang="en-US" dirty="0"/>
          </a:p>
          <a:p>
            <a:r>
              <a:rPr lang="en-US" dirty="0"/>
              <a:t>Setting it equal to zero we can solve for    :</a:t>
            </a:r>
          </a:p>
        </p:txBody>
      </p:sp>
      <p:pic>
        <p:nvPicPr>
          <p:cNvPr id="3" name="Picture 2">
            <a:extLst>
              <a:ext uri="{FF2B5EF4-FFF2-40B4-BE49-F238E27FC236}">
                <a16:creationId xmlns:a16="http://schemas.microsoft.com/office/drawing/2014/main" id="{17CE903B-8248-AEB9-10C9-D8DAE1952ABE}"/>
              </a:ext>
            </a:extLst>
          </p:cNvPr>
          <p:cNvPicPr>
            <a:picLocks noChangeAspect="1"/>
          </p:cNvPicPr>
          <p:nvPr/>
        </p:nvPicPr>
        <p:blipFill>
          <a:blip r:embed="rId3"/>
          <a:stretch>
            <a:fillRect/>
          </a:stretch>
        </p:blipFill>
        <p:spPr>
          <a:xfrm>
            <a:off x="3464691" y="2277679"/>
            <a:ext cx="4127500" cy="977900"/>
          </a:xfrm>
          <a:prstGeom prst="rect">
            <a:avLst/>
          </a:prstGeom>
        </p:spPr>
      </p:pic>
      <p:pic>
        <p:nvPicPr>
          <p:cNvPr id="4" name="Picture 3">
            <a:extLst>
              <a:ext uri="{FF2B5EF4-FFF2-40B4-BE49-F238E27FC236}">
                <a16:creationId xmlns:a16="http://schemas.microsoft.com/office/drawing/2014/main" id="{7C6FAE31-682E-4602-0E1E-5C6A98EFF465}"/>
              </a:ext>
            </a:extLst>
          </p:cNvPr>
          <p:cNvPicPr>
            <a:picLocks noChangeAspect="1"/>
          </p:cNvPicPr>
          <p:nvPr/>
        </p:nvPicPr>
        <p:blipFill>
          <a:blip r:embed="rId4"/>
          <a:stretch>
            <a:fillRect/>
          </a:stretch>
        </p:blipFill>
        <p:spPr>
          <a:xfrm>
            <a:off x="3858391" y="4871326"/>
            <a:ext cx="3733800" cy="520700"/>
          </a:xfrm>
          <a:prstGeom prst="rect">
            <a:avLst/>
          </a:prstGeom>
        </p:spPr>
      </p:pic>
      <p:pic>
        <p:nvPicPr>
          <p:cNvPr id="6" name="Picture 5">
            <a:extLst>
              <a:ext uri="{FF2B5EF4-FFF2-40B4-BE49-F238E27FC236}">
                <a16:creationId xmlns:a16="http://schemas.microsoft.com/office/drawing/2014/main" id="{E0084EB1-1F48-8313-2BCF-5390CDD03E2D}"/>
              </a:ext>
            </a:extLst>
          </p:cNvPr>
          <p:cNvPicPr>
            <a:picLocks noChangeAspect="1"/>
          </p:cNvPicPr>
          <p:nvPr/>
        </p:nvPicPr>
        <p:blipFill>
          <a:blip r:embed="rId5"/>
          <a:stretch>
            <a:fillRect/>
          </a:stretch>
        </p:blipFill>
        <p:spPr>
          <a:xfrm>
            <a:off x="6886685" y="3885652"/>
            <a:ext cx="215900" cy="355600"/>
          </a:xfrm>
          <a:prstGeom prst="rect">
            <a:avLst/>
          </a:prstGeom>
        </p:spPr>
      </p:pic>
    </p:spTree>
    <p:extLst>
      <p:ext uri="{BB962C8B-B14F-4D97-AF65-F5344CB8AC3E}">
        <p14:creationId xmlns:p14="http://schemas.microsoft.com/office/powerpoint/2010/main" val="619732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70CA5-0A08-65BD-77FF-1A4AA70C4183}"/>
              </a:ext>
            </a:extLst>
          </p:cNvPr>
          <p:cNvSpPr>
            <a:spLocks noGrp="1"/>
          </p:cNvSpPr>
          <p:nvPr>
            <p:ph type="title"/>
          </p:nvPr>
        </p:nvSpPr>
        <p:spPr/>
        <p:txBody>
          <a:bodyPr/>
          <a:lstStyle/>
          <a:p>
            <a:r>
              <a:rPr lang="en-PK" dirty="0"/>
              <a:t>Probalistic Interpretration of Linear Regression and MLE</a:t>
            </a:r>
          </a:p>
        </p:txBody>
      </p:sp>
      <p:sp>
        <p:nvSpPr>
          <p:cNvPr id="3" name="Content Placeholder 2">
            <a:extLst>
              <a:ext uri="{FF2B5EF4-FFF2-40B4-BE49-F238E27FC236}">
                <a16:creationId xmlns:a16="http://schemas.microsoft.com/office/drawing/2014/main" id="{223796CC-2E35-A00D-1B48-0F561477A2F6}"/>
              </a:ext>
            </a:extLst>
          </p:cNvPr>
          <p:cNvSpPr>
            <a:spLocks noGrp="1"/>
          </p:cNvSpPr>
          <p:nvPr>
            <p:ph idx="1"/>
          </p:nvPr>
        </p:nvSpPr>
        <p:spPr/>
        <p:txBody>
          <a:bodyPr/>
          <a:lstStyle/>
          <a:p>
            <a:r>
              <a:rPr lang="en-PK" dirty="0"/>
              <a:t>We can also look at the probalistic Interpretation of Linear Regression.</a:t>
            </a:r>
          </a:p>
          <a:p>
            <a:r>
              <a:rPr lang="en-PK" dirty="0"/>
              <a:t>Keeping everything else same as the previous formulation</a:t>
            </a:r>
          </a:p>
          <a:p>
            <a:endParaRPr lang="en-PK" dirty="0"/>
          </a:p>
          <a:p>
            <a:endParaRPr lang="en-PK" dirty="0"/>
          </a:p>
          <a:p>
            <a:r>
              <a:rPr lang="en-PK" dirty="0"/>
              <a:t>Now assume that                                   , then</a:t>
            </a:r>
          </a:p>
          <a:p>
            <a:r>
              <a:rPr lang="en-PK" dirty="0"/>
              <a:t>We can write the conditional distribution as :  </a:t>
            </a:r>
          </a:p>
        </p:txBody>
      </p:sp>
      <p:pic>
        <p:nvPicPr>
          <p:cNvPr id="4" name="Picture 3">
            <a:extLst>
              <a:ext uri="{FF2B5EF4-FFF2-40B4-BE49-F238E27FC236}">
                <a16:creationId xmlns:a16="http://schemas.microsoft.com/office/drawing/2014/main" id="{9499A8DB-A73C-6163-02EB-AF1936264DEF}"/>
              </a:ext>
            </a:extLst>
          </p:cNvPr>
          <p:cNvPicPr>
            <a:picLocks noChangeAspect="1"/>
          </p:cNvPicPr>
          <p:nvPr/>
        </p:nvPicPr>
        <p:blipFill>
          <a:blip r:embed="rId3"/>
          <a:stretch>
            <a:fillRect/>
          </a:stretch>
        </p:blipFill>
        <p:spPr>
          <a:xfrm>
            <a:off x="4794250" y="3279009"/>
            <a:ext cx="2603500" cy="520700"/>
          </a:xfrm>
          <a:prstGeom prst="rect">
            <a:avLst/>
          </a:prstGeom>
        </p:spPr>
      </p:pic>
      <p:pic>
        <p:nvPicPr>
          <p:cNvPr id="5" name="Picture 4">
            <a:extLst>
              <a:ext uri="{FF2B5EF4-FFF2-40B4-BE49-F238E27FC236}">
                <a16:creationId xmlns:a16="http://schemas.microsoft.com/office/drawing/2014/main" id="{AC3E9DAA-01F6-4E88-6531-DE31E6E434E6}"/>
              </a:ext>
            </a:extLst>
          </p:cNvPr>
          <p:cNvPicPr>
            <a:picLocks noChangeAspect="1"/>
          </p:cNvPicPr>
          <p:nvPr/>
        </p:nvPicPr>
        <p:blipFill>
          <a:blip r:embed="rId4"/>
          <a:stretch>
            <a:fillRect/>
          </a:stretch>
        </p:blipFill>
        <p:spPr>
          <a:xfrm>
            <a:off x="3832335" y="4159988"/>
            <a:ext cx="2667000" cy="520700"/>
          </a:xfrm>
          <a:prstGeom prst="rect">
            <a:avLst/>
          </a:prstGeom>
        </p:spPr>
      </p:pic>
      <p:pic>
        <p:nvPicPr>
          <p:cNvPr id="6" name="Picture 5">
            <a:extLst>
              <a:ext uri="{FF2B5EF4-FFF2-40B4-BE49-F238E27FC236}">
                <a16:creationId xmlns:a16="http://schemas.microsoft.com/office/drawing/2014/main" id="{A1848465-41E0-DA97-FAD0-E1917ADE38D3}"/>
              </a:ext>
            </a:extLst>
          </p:cNvPr>
          <p:cNvPicPr>
            <a:picLocks noChangeAspect="1"/>
          </p:cNvPicPr>
          <p:nvPr/>
        </p:nvPicPr>
        <p:blipFill>
          <a:blip r:embed="rId5"/>
          <a:stretch>
            <a:fillRect/>
          </a:stretch>
        </p:blipFill>
        <p:spPr>
          <a:xfrm>
            <a:off x="7460814" y="4136340"/>
            <a:ext cx="3187700" cy="520700"/>
          </a:xfrm>
          <a:prstGeom prst="rect">
            <a:avLst/>
          </a:prstGeom>
        </p:spPr>
      </p:pic>
      <p:pic>
        <p:nvPicPr>
          <p:cNvPr id="7" name="Picture 6">
            <a:extLst>
              <a:ext uri="{FF2B5EF4-FFF2-40B4-BE49-F238E27FC236}">
                <a16:creationId xmlns:a16="http://schemas.microsoft.com/office/drawing/2014/main" id="{281F1853-FBE3-5BA5-D5FE-3508CCD9D3FE}"/>
              </a:ext>
            </a:extLst>
          </p:cNvPr>
          <p:cNvPicPr>
            <a:picLocks noChangeAspect="1"/>
          </p:cNvPicPr>
          <p:nvPr/>
        </p:nvPicPr>
        <p:blipFill>
          <a:blip r:embed="rId6"/>
          <a:stretch>
            <a:fillRect/>
          </a:stretch>
        </p:blipFill>
        <p:spPr>
          <a:xfrm>
            <a:off x="3832335" y="5556346"/>
            <a:ext cx="3937000" cy="520700"/>
          </a:xfrm>
          <a:prstGeom prst="rect">
            <a:avLst/>
          </a:prstGeom>
        </p:spPr>
      </p:pic>
    </p:spTree>
    <p:extLst>
      <p:ext uri="{BB962C8B-B14F-4D97-AF65-F5344CB8AC3E}">
        <p14:creationId xmlns:p14="http://schemas.microsoft.com/office/powerpoint/2010/main" val="998194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A5B8-3921-A799-228F-62780544DF0B}"/>
              </a:ext>
            </a:extLst>
          </p:cNvPr>
          <p:cNvSpPr>
            <a:spLocks noGrp="1"/>
          </p:cNvSpPr>
          <p:nvPr>
            <p:ph type="title"/>
          </p:nvPr>
        </p:nvSpPr>
        <p:spPr/>
        <p:txBody>
          <a:bodyPr/>
          <a:lstStyle/>
          <a:p>
            <a:r>
              <a:rPr lang="en-PK" dirty="0"/>
              <a:t>Probalistic Interpretation of LR</a:t>
            </a:r>
          </a:p>
        </p:txBody>
      </p:sp>
      <p:sp>
        <p:nvSpPr>
          <p:cNvPr id="3" name="Content Placeholder 2">
            <a:extLst>
              <a:ext uri="{FF2B5EF4-FFF2-40B4-BE49-F238E27FC236}">
                <a16:creationId xmlns:a16="http://schemas.microsoft.com/office/drawing/2014/main" id="{5F3253F2-E78D-6CE4-BD11-84DE20BB002A}"/>
              </a:ext>
            </a:extLst>
          </p:cNvPr>
          <p:cNvSpPr>
            <a:spLocks noGrp="1"/>
          </p:cNvSpPr>
          <p:nvPr>
            <p:ph idx="1"/>
          </p:nvPr>
        </p:nvSpPr>
        <p:spPr/>
        <p:txBody>
          <a:bodyPr>
            <a:normAutofit lnSpcReduction="10000"/>
          </a:bodyPr>
          <a:lstStyle/>
          <a:p>
            <a:r>
              <a:rPr lang="en-PK" dirty="0"/>
              <a:t>Let’s assume that all data point in </a:t>
            </a:r>
            <a:r>
              <a:rPr lang="en-PK"/>
              <a:t>the datase</a:t>
            </a:r>
            <a:r>
              <a:rPr lang="en-US" dirty="0"/>
              <a:t>t</a:t>
            </a:r>
            <a:r>
              <a:rPr lang="en-PK"/>
              <a:t> </a:t>
            </a:r>
            <a:r>
              <a:rPr lang="en-PK" dirty="0"/>
              <a:t>are i.i.d. (independent identically distributed). Then we have:</a:t>
            </a:r>
          </a:p>
          <a:p>
            <a:endParaRPr lang="en-PK" dirty="0"/>
          </a:p>
          <a:p>
            <a:endParaRPr lang="en-PK" dirty="0"/>
          </a:p>
          <a:p>
            <a:endParaRPr lang="en-PK" dirty="0"/>
          </a:p>
          <a:p>
            <a:r>
              <a:rPr lang="en-PK" dirty="0"/>
              <a:t>Using Bayes Theorem we can write:</a:t>
            </a:r>
          </a:p>
          <a:p>
            <a:endParaRPr lang="en-PK" dirty="0"/>
          </a:p>
          <a:p>
            <a:endParaRPr lang="en-PK" dirty="0"/>
          </a:p>
          <a:p>
            <a:pPr marL="0" indent="0">
              <a:buNone/>
            </a:pPr>
            <a:r>
              <a:rPr lang="en-PK" dirty="0"/>
              <a:t>	</a:t>
            </a:r>
          </a:p>
        </p:txBody>
      </p:sp>
      <p:pic>
        <p:nvPicPr>
          <p:cNvPr id="4" name="Picture 3">
            <a:extLst>
              <a:ext uri="{FF2B5EF4-FFF2-40B4-BE49-F238E27FC236}">
                <a16:creationId xmlns:a16="http://schemas.microsoft.com/office/drawing/2014/main" id="{8BF024F5-CFF3-EEBD-EFEB-7488AFFDED9F}"/>
              </a:ext>
            </a:extLst>
          </p:cNvPr>
          <p:cNvPicPr>
            <a:picLocks noChangeAspect="1"/>
          </p:cNvPicPr>
          <p:nvPr/>
        </p:nvPicPr>
        <p:blipFill>
          <a:blip r:embed="rId3"/>
          <a:stretch>
            <a:fillRect/>
          </a:stretch>
        </p:blipFill>
        <p:spPr>
          <a:xfrm>
            <a:off x="4044950" y="2667794"/>
            <a:ext cx="4102100" cy="1333500"/>
          </a:xfrm>
          <a:prstGeom prst="rect">
            <a:avLst/>
          </a:prstGeom>
        </p:spPr>
      </p:pic>
      <p:pic>
        <p:nvPicPr>
          <p:cNvPr id="5" name="Picture 4">
            <a:extLst>
              <a:ext uri="{FF2B5EF4-FFF2-40B4-BE49-F238E27FC236}">
                <a16:creationId xmlns:a16="http://schemas.microsoft.com/office/drawing/2014/main" id="{8C01F225-E878-50FA-AAFF-3A1A7A95F9B9}"/>
              </a:ext>
            </a:extLst>
          </p:cNvPr>
          <p:cNvPicPr>
            <a:picLocks noChangeAspect="1"/>
          </p:cNvPicPr>
          <p:nvPr/>
        </p:nvPicPr>
        <p:blipFill>
          <a:blip r:embed="rId4"/>
          <a:stretch>
            <a:fillRect/>
          </a:stretch>
        </p:blipFill>
        <p:spPr>
          <a:xfrm>
            <a:off x="2740791" y="4606816"/>
            <a:ext cx="6489700" cy="1333500"/>
          </a:xfrm>
          <a:prstGeom prst="rect">
            <a:avLst/>
          </a:prstGeom>
        </p:spPr>
      </p:pic>
    </p:spTree>
    <p:extLst>
      <p:ext uri="{BB962C8B-B14F-4D97-AF65-F5344CB8AC3E}">
        <p14:creationId xmlns:p14="http://schemas.microsoft.com/office/powerpoint/2010/main" val="3063400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E275B-34AC-A3C9-4C51-1667EDF901AF}"/>
              </a:ext>
            </a:extLst>
          </p:cNvPr>
          <p:cNvSpPr>
            <a:spLocks noGrp="1"/>
          </p:cNvSpPr>
          <p:nvPr>
            <p:ph type="title"/>
          </p:nvPr>
        </p:nvSpPr>
        <p:spPr/>
        <p:txBody>
          <a:bodyPr/>
          <a:lstStyle/>
          <a:p>
            <a:r>
              <a:rPr lang="en-PK" dirty="0"/>
              <a:t>Motivation</a:t>
            </a:r>
          </a:p>
        </p:txBody>
      </p:sp>
      <p:sp>
        <p:nvSpPr>
          <p:cNvPr id="3" name="Content Placeholder 2">
            <a:extLst>
              <a:ext uri="{FF2B5EF4-FFF2-40B4-BE49-F238E27FC236}">
                <a16:creationId xmlns:a16="http://schemas.microsoft.com/office/drawing/2014/main" id="{455B2A87-99F0-FF48-A0E6-7E16F0BEEEC3}"/>
              </a:ext>
            </a:extLst>
          </p:cNvPr>
          <p:cNvSpPr>
            <a:spLocks noGrp="1"/>
          </p:cNvSpPr>
          <p:nvPr>
            <p:ph idx="1"/>
          </p:nvPr>
        </p:nvSpPr>
        <p:spPr/>
        <p:txBody>
          <a:bodyPr>
            <a:normAutofit/>
          </a:bodyPr>
          <a:lstStyle/>
          <a:p>
            <a:r>
              <a:rPr lang="en-PK" dirty="0"/>
              <a:t>Linear Regression is “still” one of the more widely used ML/DL Algorithms</a:t>
            </a:r>
          </a:p>
          <a:p>
            <a:r>
              <a:rPr lang="en-PK" dirty="0"/>
              <a:t>Easy to understand and implement</a:t>
            </a:r>
          </a:p>
          <a:p>
            <a:r>
              <a:rPr lang="en-PK" dirty="0"/>
              <a:t>Efficient to Solve</a:t>
            </a:r>
          </a:p>
          <a:p>
            <a:r>
              <a:rPr lang="en-PK" dirty="0"/>
              <a:t>We will use Linear Regression to Understand the concepts of:</a:t>
            </a:r>
          </a:p>
          <a:p>
            <a:pPr lvl="1"/>
            <a:r>
              <a:rPr lang="en-PK" dirty="0"/>
              <a:t>Data</a:t>
            </a:r>
          </a:p>
          <a:p>
            <a:pPr lvl="1"/>
            <a:r>
              <a:rPr lang="en-PK" dirty="0"/>
              <a:t>Models</a:t>
            </a:r>
          </a:p>
          <a:p>
            <a:pPr lvl="1"/>
            <a:r>
              <a:rPr lang="en-PK" dirty="0"/>
              <a:t>Loss</a:t>
            </a:r>
          </a:p>
          <a:p>
            <a:pPr lvl="1"/>
            <a:r>
              <a:rPr lang="en-PK" dirty="0"/>
              <a:t>Optimization</a:t>
            </a:r>
          </a:p>
        </p:txBody>
      </p:sp>
    </p:spTree>
    <p:extLst>
      <p:ext uri="{BB962C8B-B14F-4D97-AF65-F5344CB8AC3E}">
        <p14:creationId xmlns:p14="http://schemas.microsoft.com/office/powerpoint/2010/main" val="3380033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3BB13-3085-DA18-FAB2-BF7C46651803}"/>
              </a:ext>
            </a:extLst>
          </p:cNvPr>
          <p:cNvSpPr>
            <a:spLocks noGrp="1"/>
          </p:cNvSpPr>
          <p:nvPr>
            <p:ph type="title"/>
          </p:nvPr>
        </p:nvSpPr>
        <p:spPr/>
        <p:txBody>
          <a:bodyPr/>
          <a:lstStyle/>
          <a:p>
            <a:r>
              <a:rPr lang="en-PK" dirty="0"/>
              <a:t>Maximum Likelihoold Estimator</a:t>
            </a:r>
          </a:p>
        </p:txBody>
      </p:sp>
      <p:sp>
        <p:nvSpPr>
          <p:cNvPr id="3" name="Content Placeholder 2">
            <a:extLst>
              <a:ext uri="{FF2B5EF4-FFF2-40B4-BE49-F238E27FC236}">
                <a16:creationId xmlns:a16="http://schemas.microsoft.com/office/drawing/2014/main" id="{DB9D6205-3D8C-02D9-50B0-772DC9F121DF}"/>
              </a:ext>
            </a:extLst>
          </p:cNvPr>
          <p:cNvSpPr>
            <a:spLocks noGrp="1"/>
          </p:cNvSpPr>
          <p:nvPr>
            <p:ph idx="1"/>
          </p:nvPr>
        </p:nvSpPr>
        <p:spPr/>
        <p:txBody>
          <a:bodyPr/>
          <a:lstStyle/>
          <a:p>
            <a:r>
              <a:rPr lang="en-PK" dirty="0"/>
              <a:t>In simple words, given the Dataset we want to find the values of the unknow parameters whi</a:t>
            </a:r>
            <a:r>
              <a:rPr lang="en-GB" dirty="0" err="1"/>
              <a:t>ch</a:t>
            </a:r>
            <a:r>
              <a:rPr lang="en-PK" dirty="0"/>
              <a:t> maximize the probability of the Dataset.</a:t>
            </a:r>
          </a:p>
          <a:p>
            <a:r>
              <a:rPr lang="en-PK" dirty="0"/>
              <a:t>Using the definition of the conditional distrubtion we have </a:t>
            </a:r>
          </a:p>
          <a:p>
            <a:endParaRPr lang="en-PK" dirty="0"/>
          </a:p>
          <a:p>
            <a:endParaRPr lang="en-PK" dirty="0"/>
          </a:p>
          <a:p>
            <a:endParaRPr lang="en-PK" dirty="0"/>
          </a:p>
          <a:p>
            <a:r>
              <a:rPr lang="en-PK" dirty="0"/>
              <a:t>Using the definition we get</a:t>
            </a:r>
          </a:p>
        </p:txBody>
      </p:sp>
      <p:pic>
        <p:nvPicPr>
          <p:cNvPr id="4" name="Picture 3">
            <a:extLst>
              <a:ext uri="{FF2B5EF4-FFF2-40B4-BE49-F238E27FC236}">
                <a16:creationId xmlns:a16="http://schemas.microsoft.com/office/drawing/2014/main" id="{493C69CA-427E-2F09-EA94-4BB0E6C95484}"/>
              </a:ext>
            </a:extLst>
          </p:cNvPr>
          <p:cNvPicPr>
            <a:picLocks noChangeAspect="1"/>
          </p:cNvPicPr>
          <p:nvPr/>
        </p:nvPicPr>
        <p:blipFill>
          <a:blip r:embed="rId3"/>
          <a:stretch>
            <a:fillRect/>
          </a:stretch>
        </p:blipFill>
        <p:spPr>
          <a:xfrm>
            <a:off x="2388476" y="3405352"/>
            <a:ext cx="7162800" cy="1054100"/>
          </a:xfrm>
          <a:prstGeom prst="rect">
            <a:avLst/>
          </a:prstGeom>
        </p:spPr>
      </p:pic>
      <p:pic>
        <p:nvPicPr>
          <p:cNvPr id="5" name="Picture 4">
            <a:extLst>
              <a:ext uri="{FF2B5EF4-FFF2-40B4-BE49-F238E27FC236}">
                <a16:creationId xmlns:a16="http://schemas.microsoft.com/office/drawing/2014/main" id="{202B001C-D9EF-746F-17F0-2629FB8D4445}"/>
              </a:ext>
            </a:extLst>
          </p:cNvPr>
          <p:cNvPicPr>
            <a:picLocks noChangeAspect="1"/>
          </p:cNvPicPr>
          <p:nvPr/>
        </p:nvPicPr>
        <p:blipFill>
          <a:blip r:embed="rId4"/>
          <a:stretch>
            <a:fillRect/>
          </a:stretch>
        </p:blipFill>
        <p:spPr>
          <a:xfrm>
            <a:off x="863600" y="5206673"/>
            <a:ext cx="10490200" cy="1333500"/>
          </a:xfrm>
          <a:prstGeom prst="rect">
            <a:avLst/>
          </a:prstGeom>
        </p:spPr>
      </p:pic>
    </p:spTree>
    <p:extLst>
      <p:ext uri="{BB962C8B-B14F-4D97-AF65-F5344CB8AC3E}">
        <p14:creationId xmlns:p14="http://schemas.microsoft.com/office/powerpoint/2010/main" val="1953401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63817-7854-155A-C700-58AB85705852}"/>
              </a:ext>
            </a:extLst>
          </p:cNvPr>
          <p:cNvSpPr>
            <a:spLocks noGrp="1"/>
          </p:cNvSpPr>
          <p:nvPr>
            <p:ph type="title"/>
          </p:nvPr>
        </p:nvSpPr>
        <p:spPr/>
        <p:txBody>
          <a:bodyPr/>
          <a:lstStyle/>
          <a:p>
            <a:r>
              <a:rPr lang="en-PK" dirty="0"/>
              <a:t>Maximum Likelihood Estimator</a:t>
            </a:r>
          </a:p>
        </p:txBody>
      </p:sp>
      <p:sp>
        <p:nvSpPr>
          <p:cNvPr id="3" name="Content Placeholder 2">
            <a:extLst>
              <a:ext uri="{FF2B5EF4-FFF2-40B4-BE49-F238E27FC236}">
                <a16:creationId xmlns:a16="http://schemas.microsoft.com/office/drawing/2014/main" id="{2EC7FEB7-05E2-26B9-D351-E61B3D813C76}"/>
              </a:ext>
            </a:extLst>
          </p:cNvPr>
          <p:cNvSpPr>
            <a:spLocks noGrp="1"/>
          </p:cNvSpPr>
          <p:nvPr>
            <p:ph idx="1"/>
          </p:nvPr>
        </p:nvSpPr>
        <p:spPr/>
        <p:txBody>
          <a:bodyPr/>
          <a:lstStyle/>
          <a:p>
            <a:r>
              <a:rPr lang="en-PK" dirty="0"/>
              <a:t>Let’s try to maximaize:</a:t>
            </a:r>
          </a:p>
          <a:p>
            <a:endParaRPr lang="en-PK" dirty="0"/>
          </a:p>
          <a:p>
            <a:endParaRPr lang="en-PK" dirty="0"/>
          </a:p>
          <a:p>
            <a:endParaRPr lang="en-PK" dirty="0"/>
          </a:p>
          <a:p>
            <a:endParaRPr lang="en-PK" dirty="0"/>
          </a:p>
          <a:p>
            <a:r>
              <a:rPr lang="en-PK" dirty="0"/>
              <a:t>Note that</a:t>
            </a:r>
          </a:p>
        </p:txBody>
      </p:sp>
      <p:pic>
        <p:nvPicPr>
          <p:cNvPr id="4" name="Picture 3">
            <a:extLst>
              <a:ext uri="{FF2B5EF4-FFF2-40B4-BE49-F238E27FC236}">
                <a16:creationId xmlns:a16="http://schemas.microsoft.com/office/drawing/2014/main" id="{91D4CC35-D517-8640-BA5A-ABC2677002CD}"/>
              </a:ext>
            </a:extLst>
          </p:cNvPr>
          <p:cNvPicPr>
            <a:picLocks noChangeAspect="1"/>
          </p:cNvPicPr>
          <p:nvPr/>
        </p:nvPicPr>
        <p:blipFill>
          <a:blip r:embed="rId3"/>
          <a:stretch>
            <a:fillRect/>
          </a:stretch>
        </p:blipFill>
        <p:spPr>
          <a:xfrm>
            <a:off x="838200" y="2368112"/>
            <a:ext cx="10490200" cy="1333500"/>
          </a:xfrm>
          <a:prstGeom prst="rect">
            <a:avLst/>
          </a:prstGeom>
        </p:spPr>
      </p:pic>
      <p:pic>
        <p:nvPicPr>
          <p:cNvPr id="5" name="Picture 4">
            <a:extLst>
              <a:ext uri="{FF2B5EF4-FFF2-40B4-BE49-F238E27FC236}">
                <a16:creationId xmlns:a16="http://schemas.microsoft.com/office/drawing/2014/main" id="{B099F4B3-246C-C333-6A99-09004323933E}"/>
              </a:ext>
            </a:extLst>
          </p:cNvPr>
          <p:cNvPicPr>
            <a:picLocks noChangeAspect="1"/>
          </p:cNvPicPr>
          <p:nvPr/>
        </p:nvPicPr>
        <p:blipFill>
          <a:blip r:embed="rId4"/>
          <a:stretch>
            <a:fillRect/>
          </a:stretch>
        </p:blipFill>
        <p:spPr>
          <a:xfrm>
            <a:off x="31526" y="4950662"/>
            <a:ext cx="12192000" cy="1768788"/>
          </a:xfrm>
          <a:prstGeom prst="rect">
            <a:avLst/>
          </a:prstGeom>
        </p:spPr>
      </p:pic>
    </p:spTree>
    <p:extLst>
      <p:ext uri="{BB962C8B-B14F-4D97-AF65-F5344CB8AC3E}">
        <p14:creationId xmlns:p14="http://schemas.microsoft.com/office/powerpoint/2010/main" val="629180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0439-8B6E-49C4-836E-438FFAC55498}"/>
              </a:ext>
            </a:extLst>
          </p:cNvPr>
          <p:cNvSpPr>
            <a:spLocks noGrp="1"/>
          </p:cNvSpPr>
          <p:nvPr>
            <p:ph type="title"/>
          </p:nvPr>
        </p:nvSpPr>
        <p:spPr/>
        <p:txBody>
          <a:bodyPr/>
          <a:lstStyle/>
          <a:p>
            <a:r>
              <a:rPr lang="en-PK" dirty="0"/>
              <a:t>Maximum Likelihood Estimator</a:t>
            </a:r>
          </a:p>
        </p:txBody>
      </p:sp>
      <p:sp>
        <p:nvSpPr>
          <p:cNvPr id="3" name="Content Placeholder 2">
            <a:extLst>
              <a:ext uri="{FF2B5EF4-FFF2-40B4-BE49-F238E27FC236}">
                <a16:creationId xmlns:a16="http://schemas.microsoft.com/office/drawing/2014/main" id="{702F5FEE-D301-D173-6EC7-295852B96A46}"/>
              </a:ext>
            </a:extLst>
          </p:cNvPr>
          <p:cNvSpPr>
            <a:spLocks noGrp="1"/>
          </p:cNvSpPr>
          <p:nvPr>
            <p:ph idx="1"/>
          </p:nvPr>
        </p:nvSpPr>
        <p:spPr/>
        <p:txBody>
          <a:bodyPr>
            <a:normAutofit lnSpcReduction="10000"/>
          </a:bodyPr>
          <a:lstStyle/>
          <a:p>
            <a:r>
              <a:rPr lang="en-PK" dirty="0"/>
              <a:t>Furthermore, since the right hand side of the above equation is monotonice in \theta the arg max will not change if we take log of the expression</a:t>
            </a:r>
          </a:p>
          <a:p>
            <a:endParaRPr lang="en-PK" dirty="0"/>
          </a:p>
          <a:p>
            <a:endParaRPr lang="en-PK" dirty="0"/>
          </a:p>
          <a:p>
            <a:endParaRPr lang="en-PK" dirty="0"/>
          </a:p>
          <a:p>
            <a:endParaRPr lang="en-PK" dirty="0"/>
          </a:p>
          <a:p>
            <a:r>
              <a:rPr lang="en-PK" dirty="0"/>
              <a:t>Notice that the right hand side </a:t>
            </a:r>
            <a:r>
              <a:rPr lang="en-PK"/>
              <a:t>is </a:t>
            </a:r>
            <a:r>
              <a:rPr lang="en-US" dirty="0"/>
              <a:t>minimizing </a:t>
            </a:r>
            <a:r>
              <a:rPr lang="en-PK"/>
              <a:t>the </a:t>
            </a:r>
            <a:r>
              <a:rPr lang="en-PK" dirty="0"/>
              <a:t>MSE.</a:t>
            </a:r>
          </a:p>
          <a:p>
            <a:r>
              <a:rPr lang="en-PK" dirty="0"/>
              <a:t>Hence solution of minimizing the MSE is equivalend to Maximum Likelihood Estimator for linear regression</a:t>
            </a:r>
          </a:p>
        </p:txBody>
      </p:sp>
      <p:pic>
        <p:nvPicPr>
          <p:cNvPr id="4" name="Picture 3">
            <a:extLst>
              <a:ext uri="{FF2B5EF4-FFF2-40B4-BE49-F238E27FC236}">
                <a16:creationId xmlns:a16="http://schemas.microsoft.com/office/drawing/2014/main" id="{B0D39C83-BE46-99CF-A1FE-14CE1A44B617}"/>
              </a:ext>
            </a:extLst>
          </p:cNvPr>
          <p:cNvPicPr>
            <a:picLocks noChangeAspect="1"/>
          </p:cNvPicPr>
          <p:nvPr/>
        </p:nvPicPr>
        <p:blipFill>
          <a:blip r:embed="rId2"/>
          <a:stretch>
            <a:fillRect/>
          </a:stretch>
        </p:blipFill>
        <p:spPr>
          <a:xfrm>
            <a:off x="0" y="3224042"/>
            <a:ext cx="12192000" cy="1443042"/>
          </a:xfrm>
          <a:prstGeom prst="rect">
            <a:avLst/>
          </a:prstGeom>
        </p:spPr>
      </p:pic>
    </p:spTree>
    <p:extLst>
      <p:ext uri="{BB962C8B-B14F-4D97-AF65-F5344CB8AC3E}">
        <p14:creationId xmlns:p14="http://schemas.microsoft.com/office/powerpoint/2010/main" val="25666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323E0-24C6-0315-2F5D-D44D4F625C25}"/>
              </a:ext>
            </a:extLst>
          </p:cNvPr>
          <p:cNvSpPr>
            <a:spLocks noGrp="1"/>
          </p:cNvSpPr>
          <p:nvPr>
            <p:ph type="title"/>
          </p:nvPr>
        </p:nvSpPr>
        <p:spPr>
          <a:xfrm>
            <a:off x="707571" y="258247"/>
            <a:ext cx="10515600" cy="1325563"/>
          </a:xfrm>
        </p:spPr>
        <p:txBody>
          <a:bodyPr/>
          <a:lstStyle/>
          <a:p>
            <a:r>
              <a:rPr lang="en-PK" dirty="0"/>
              <a:t>Error Visualization</a:t>
            </a:r>
          </a:p>
        </p:txBody>
      </p:sp>
      <p:pic>
        <p:nvPicPr>
          <p:cNvPr id="5" name="Content Placeholder 4">
            <a:extLst>
              <a:ext uri="{FF2B5EF4-FFF2-40B4-BE49-F238E27FC236}">
                <a16:creationId xmlns:a16="http://schemas.microsoft.com/office/drawing/2014/main" id="{613FEFB6-719B-DD7D-5981-4EE1BB69BE65}"/>
              </a:ext>
            </a:extLst>
          </p:cNvPr>
          <p:cNvPicPr>
            <a:picLocks noGrp="1" noChangeAspect="1"/>
          </p:cNvPicPr>
          <p:nvPr>
            <p:ph idx="1"/>
          </p:nvPr>
        </p:nvPicPr>
        <p:blipFill>
          <a:blip r:embed="rId2"/>
          <a:stretch>
            <a:fillRect/>
          </a:stretch>
        </p:blipFill>
        <p:spPr>
          <a:xfrm>
            <a:off x="838200" y="1146958"/>
            <a:ext cx="7367648" cy="4911765"/>
          </a:xfrm>
        </p:spPr>
      </p:pic>
      <p:cxnSp>
        <p:nvCxnSpPr>
          <p:cNvPr id="7" name="Straight Connector 6">
            <a:extLst>
              <a:ext uri="{FF2B5EF4-FFF2-40B4-BE49-F238E27FC236}">
                <a16:creationId xmlns:a16="http://schemas.microsoft.com/office/drawing/2014/main" id="{F8978F66-F167-6E03-E1CD-7785E54353E5}"/>
              </a:ext>
            </a:extLst>
          </p:cNvPr>
          <p:cNvCxnSpPr/>
          <p:nvPr/>
        </p:nvCxnSpPr>
        <p:spPr>
          <a:xfrm>
            <a:off x="3562597" y="3728852"/>
            <a:ext cx="0" cy="54626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326938-AEF7-737B-AA60-15E1B0CD83DE}"/>
              </a:ext>
            </a:extLst>
          </p:cNvPr>
          <p:cNvCxnSpPr>
            <a:cxnSpLocks/>
          </p:cNvCxnSpPr>
          <p:nvPr/>
        </p:nvCxnSpPr>
        <p:spPr>
          <a:xfrm>
            <a:off x="4475016" y="3679372"/>
            <a:ext cx="0" cy="59574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AD8519B-0558-271F-C1C6-69255E6FBD63}"/>
              </a:ext>
            </a:extLst>
          </p:cNvPr>
          <p:cNvCxnSpPr>
            <a:cxnSpLocks/>
          </p:cNvCxnSpPr>
          <p:nvPr/>
        </p:nvCxnSpPr>
        <p:spPr>
          <a:xfrm>
            <a:off x="5363685" y="3087585"/>
            <a:ext cx="0" cy="38991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595996A-07A1-6546-074D-38BD7F76B6DC}"/>
              </a:ext>
            </a:extLst>
          </p:cNvPr>
          <p:cNvCxnSpPr>
            <a:cxnSpLocks/>
          </p:cNvCxnSpPr>
          <p:nvPr/>
        </p:nvCxnSpPr>
        <p:spPr>
          <a:xfrm>
            <a:off x="6632365" y="1803071"/>
            <a:ext cx="0" cy="46511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557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323E0-24C6-0315-2F5D-D44D4F625C25}"/>
              </a:ext>
            </a:extLst>
          </p:cNvPr>
          <p:cNvSpPr>
            <a:spLocks noGrp="1"/>
          </p:cNvSpPr>
          <p:nvPr>
            <p:ph type="title"/>
          </p:nvPr>
        </p:nvSpPr>
        <p:spPr>
          <a:xfrm>
            <a:off x="707571" y="258247"/>
            <a:ext cx="10515600" cy="1325563"/>
          </a:xfrm>
        </p:spPr>
        <p:txBody>
          <a:bodyPr/>
          <a:lstStyle/>
          <a:p>
            <a:r>
              <a:rPr lang="en-PK" dirty="0"/>
              <a:t>Error Visualization</a:t>
            </a:r>
          </a:p>
        </p:txBody>
      </p:sp>
      <p:pic>
        <p:nvPicPr>
          <p:cNvPr id="5" name="Content Placeholder 4">
            <a:extLst>
              <a:ext uri="{FF2B5EF4-FFF2-40B4-BE49-F238E27FC236}">
                <a16:creationId xmlns:a16="http://schemas.microsoft.com/office/drawing/2014/main" id="{613FEFB6-719B-DD7D-5981-4EE1BB69BE65}"/>
              </a:ext>
            </a:extLst>
          </p:cNvPr>
          <p:cNvPicPr>
            <a:picLocks noGrp="1" noChangeAspect="1"/>
          </p:cNvPicPr>
          <p:nvPr>
            <p:ph idx="1"/>
          </p:nvPr>
        </p:nvPicPr>
        <p:blipFill>
          <a:blip r:embed="rId3"/>
          <a:stretch>
            <a:fillRect/>
          </a:stretch>
        </p:blipFill>
        <p:spPr>
          <a:xfrm>
            <a:off x="838200" y="1146958"/>
            <a:ext cx="7367648" cy="4911765"/>
          </a:xfrm>
        </p:spPr>
      </p:pic>
      <p:cxnSp>
        <p:nvCxnSpPr>
          <p:cNvPr id="7" name="Straight Connector 6">
            <a:extLst>
              <a:ext uri="{FF2B5EF4-FFF2-40B4-BE49-F238E27FC236}">
                <a16:creationId xmlns:a16="http://schemas.microsoft.com/office/drawing/2014/main" id="{F8978F66-F167-6E03-E1CD-7785E54353E5}"/>
              </a:ext>
            </a:extLst>
          </p:cNvPr>
          <p:cNvCxnSpPr/>
          <p:nvPr/>
        </p:nvCxnSpPr>
        <p:spPr>
          <a:xfrm>
            <a:off x="3562597" y="3728852"/>
            <a:ext cx="0" cy="54626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326938-AEF7-737B-AA60-15E1B0CD83DE}"/>
              </a:ext>
            </a:extLst>
          </p:cNvPr>
          <p:cNvCxnSpPr>
            <a:cxnSpLocks/>
          </p:cNvCxnSpPr>
          <p:nvPr/>
        </p:nvCxnSpPr>
        <p:spPr>
          <a:xfrm>
            <a:off x="4475016" y="3679372"/>
            <a:ext cx="0" cy="59574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AD8519B-0558-271F-C1C6-69255E6FBD63}"/>
              </a:ext>
            </a:extLst>
          </p:cNvPr>
          <p:cNvCxnSpPr>
            <a:cxnSpLocks/>
          </p:cNvCxnSpPr>
          <p:nvPr/>
        </p:nvCxnSpPr>
        <p:spPr>
          <a:xfrm>
            <a:off x="5363685" y="3087585"/>
            <a:ext cx="0" cy="38991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595996A-07A1-6546-074D-38BD7F76B6DC}"/>
              </a:ext>
            </a:extLst>
          </p:cNvPr>
          <p:cNvCxnSpPr>
            <a:cxnSpLocks/>
          </p:cNvCxnSpPr>
          <p:nvPr/>
        </p:nvCxnSpPr>
        <p:spPr>
          <a:xfrm>
            <a:off x="6632365" y="1803071"/>
            <a:ext cx="0" cy="46511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BED2DAC-2FC5-0949-364D-A38B4A4424C4}"/>
              </a:ext>
            </a:extLst>
          </p:cNvPr>
          <p:cNvSpPr/>
          <p:nvPr/>
        </p:nvSpPr>
        <p:spPr>
          <a:xfrm>
            <a:off x="2968831" y="3679372"/>
            <a:ext cx="581891" cy="595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Rectangle 3">
            <a:extLst>
              <a:ext uri="{FF2B5EF4-FFF2-40B4-BE49-F238E27FC236}">
                <a16:creationId xmlns:a16="http://schemas.microsoft.com/office/drawing/2014/main" id="{954F218D-76FB-E4CB-12CC-545768115004}"/>
              </a:ext>
            </a:extLst>
          </p:cNvPr>
          <p:cNvSpPr/>
          <p:nvPr/>
        </p:nvSpPr>
        <p:spPr>
          <a:xfrm>
            <a:off x="4498767" y="3665520"/>
            <a:ext cx="690741" cy="692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 name="Rectangle 5">
            <a:extLst>
              <a:ext uri="{FF2B5EF4-FFF2-40B4-BE49-F238E27FC236}">
                <a16:creationId xmlns:a16="http://schemas.microsoft.com/office/drawing/2014/main" id="{83382B96-A989-2E7D-6C7A-E4CA7955DE20}"/>
              </a:ext>
            </a:extLst>
          </p:cNvPr>
          <p:cNvSpPr/>
          <p:nvPr/>
        </p:nvSpPr>
        <p:spPr>
          <a:xfrm>
            <a:off x="5375565" y="3093527"/>
            <a:ext cx="407715" cy="38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 name="Rectangle 8">
            <a:extLst>
              <a:ext uri="{FF2B5EF4-FFF2-40B4-BE49-F238E27FC236}">
                <a16:creationId xmlns:a16="http://schemas.microsoft.com/office/drawing/2014/main" id="{80A34811-5F1D-5FBF-F58F-DEADEBEEF8E3}"/>
              </a:ext>
            </a:extLst>
          </p:cNvPr>
          <p:cNvSpPr>
            <a:spLocks noChangeAspect="1"/>
          </p:cNvSpPr>
          <p:nvPr/>
        </p:nvSpPr>
        <p:spPr>
          <a:xfrm>
            <a:off x="6029556" y="1740666"/>
            <a:ext cx="586946" cy="532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4076143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a:t>Fitting Non-linear Data</a:t>
            </a:r>
          </a:p>
        </p:txBody>
      </p:sp>
      <p:sp>
        <p:nvSpPr>
          <p:cNvPr id="3" name="Content Placeholder 2"/>
          <p:cNvSpPr>
            <a:spLocks noGrp="1"/>
          </p:cNvSpPr>
          <p:nvPr>
            <p:ph idx="1"/>
          </p:nvPr>
        </p:nvSpPr>
        <p:spPr>
          <a:xfrm>
            <a:off x="1981200" y="1219200"/>
            <a:ext cx="8229600" cy="5334000"/>
          </a:xfrm>
        </p:spPr>
        <p:txBody>
          <a:bodyPr/>
          <a:lstStyle/>
          <a:p>
            <a:r>
              <a:rPr lang="en-US"/>
              <a:t>What if Y has a non-linear response?</a:t>
            </a:r>
          </a:p>
          <a:p>
            <a:endParaRPr lang="en-US"/>
          </a:p>
          <a:p>
            <a:endParaRPr lang="en-US"/>
          </a:p>
          <a:p>
            <a:endParaRPr lang="en-US"/>
          </a:p>
          <a:p>
            <a:endParaRPr lang="en-US"/>
          </a:p>
          <a:p>
            <a:endParaRPr lang="en-US"/>
          </a:p>
          <a:p>
            <a:endParaRPr lang="en-US"/>
          </a:p>
          <a:p>
            <a:endParaRPr lang="en-US"/>
          </a:p>
          <a:p>
            <a:r>
              <a:rPr lang="en-US"/>
              <a:t>Can we still use a linear model?</a:t>
            </a:r>
          </a:p>
        </p:txBody>
      </p:sp>
      <p:pic>
        <p:nvPicPr>
          <p:cNvPr id="4" name="Picture 3"/>
          <p:cNvPicPr>
            <a:picLocks noChangeAspect="1"/>
          </p:cNvPicPr>
          <p:nvPr/>
        </p:nvPicPr>
        <p:blipFill>
          <a:blip r:embed="rId2"/>
          <a:stretch>
            <a:fillRect/>
          </a:stretch>
        </p:blipFill>
        <p:spPr>
          <a:xfrm>
            <a:off x="3352800" y="2209800"/>
            <a:ext cx="5410200" cy="3406422"/>
          </a:xfrm>
          <a:prstGeom prst="rect">
            <a:avLst/>
          </a:prstGeom>
        </p:spPr>
      </p:pic>
    </p:spTree>
    <p:extLst>
      <p:ext uri="{BB962C8B-B14F-4D97-AF65-F5344CB8AC3E}">
        <p14:creationId xmlns:p14="http://schemas.microsoft.com/office/powerpoint/2010/main" val="3655814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a:t>Transforming the Feature Space</a:t>
            </a:r>
          </a:p>
        </p:txBody>
      </p:sp>
      <p:sp>
        <p:nvSpPr>
          <p:cNvPr id="3" name="Content Placeholder 2"/>
          <p:cNvSpPr>
            <a:spLocks noGrp="1"/>
          </p:cNvSpPr>
          <p:nvPr>
            <p:ph idx="1"/>
          </p:nvPr>
        </p:nvSpPr>
        <p:spPr>
          <a:xfrm>
            <a:off x="1981200" y="1295400"/>
            <a:ext cx="8229600" cy="5181600"/>
          </a:xfrm>
        </p:spPr>
        <p:txBody>
          <a:bodyPr>
            <a:normAutofit/>
          </a:bodyPr>
          <a:lstStyle/>
          <a:p>
            <a:r>
              <a:rPr lang="en-US"/>
              <a:t>Transform features </a:t>
            </a:r>
            <a:r>
              <a:rPr lang="en-US" i="1"/>
              <a:t>x</a:t>
            </a:r>
            <a:r>
              <a:rPr lang="en-US" i="1" baseline="-25000"/>
              <a:t>i</a:t>
            </a:r>
          </a:p>
          <a:p>
            <a:endParaRPr lang="en-US"/>
          </a:p>
          <a:p>
            <a:endParaRPr lang="en-US"/>
          </a:p>
          <a:p>
            <a:r>
              <a:rPr lang="en-US"/>
              <a:t>By applying non-linear transformation </a:t>
            </a:r>
            <a:r>
              <a:rPr lang="en-US" i="1" err="1"/>
              <a:t>ϕ</a:t>
            </a:r>
            <a:r>
              <a:rPr lang="en-US"/>
              <a:t>:</a:t>
            </a:r>
          </a:p>
          <a:p>
            <a:endParaRPr lang="en-US"/>
          </a:p>
          <a:p>
            <a:r>
              <a:rPr lang="en-US"/>
              <a:t>Example:</a:t>
            </a:r>
          </a:p>
          <a:p>
            <a:endParaRPr lang="en-US"/>
          </a:p>
          <a:p>
            <a:pPr lvl="1"/>
            <a:r>
              <a:rPr lang="en-US"/>
              <a:t>others: splines, radial basis functions, …</a:t>
            </a:r>
          </a:p>
          <a:p>
            <a:pPr lvl="1"/>
            <a:r>
              <a:rPr lang="en-US"/>
              <a:t>Expert engineered features (modeling)</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286000"/>
            <a:ext cx="4445000" cy="4318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308" y="3733800"/>
            <a:ext cx="2133600" cy="4572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400" y="4362450"/>
            <a:ext cx="4241800" cy="469900"/>
          </a:xfrm>
          <a:prstGeom prst="rect">
            <a:avLst/>
          </a:prstGeom>
        </p:spPr>
      </p:pic>
    </p:spTree>
    <p:extLst>
      <p:ext uri="{BB962C8B-B14F-4D97-AF65-F5344CB8AC3E}">
        <p14:creationId xmlns:p14="http://schemas.microsoft.com/office/powerpoint/2010/main" val="203466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776F73-0DE4-AF72-017A-843C77BC6E2A}"/>
              </a:ext>
            </a:extLst>
          </p:cNvPr>
          <p:cNvPicPr>
            <a:picLocks noChangeAspect="1"/>
          </p:cNvPicPr>
          <p:nvPr/>
        </p:nvPicPr>
        <p:blipFill>
          <a:blip r:embed="rId2"/>
          <a:stretch>
            <a:fillRect/>
          </a:stretch>
        </p:blipFill>
        <p:spPr>
          <a:xfrm>
            <a:off x="467710" y="394140"/>
            <a:ext cx="4443984" cy="2962656"/>
          </a:xfrm>
          <a:prstGeom prst="rect">
            <a:avLst/>
          </a:prstGeom>
        </p:spPr>
      </p:pic>
      <p:pic>
        <p:nvPicPr>
          <p:cNvPr id="7" name="Picture 6">
            <a:extLst>
              <a:ext uri="{FF2B5EF4-FFF2-40B4-BE49-F238E27FC236}">
                <a16:creationId xmlns:a16="http://schemas.microsoft.com/office/drawing/2014/main" id="{C66DE591-1E64-CE25-1E5C-69FD1EDDB1B6}"/>
              </a:ext>
            </a:extLst>
          </p:cNvPr>
          <p:cNvPicPr>
            <a:picLocks noChangeAspect="1"/>
          </p:cNvPicPr>
          <p:nvPr/>
        </p:nvPicPr>
        <p:blipFill>
          <a:blip r:embed="rId3"/>
          <a:stretch>
            <a:fillRect/>
          </a:stretch>
        </p:blipFill>
        <p:spPr>
          <a:xfrm>
            <a:off x="5575731" y="346846"/>
            <a:ext cx="4443984" cy="2962656"/>
          </a:xfrm>
          <a:prstGeom prst="rect">
            <a:avLst/>
          </a:prstGeom>
        </p:spPr>
      </p:pic>
      <p:pic>
        <p:nvPicPr>
          <p:cNvPr id="9" name="Picture 8">
            <a:extLst>
              <a:ext uri="{FF2B5EF4-FFF2-40B4-BE49-F238E27FC236}">
                <a16:creationId xmlns:a16="http://schemas.microsoft.com/office/drawing/2014/main" id="{D1C3C4E0-503D-0FFA-8B8A-5D08736DA04B}"/>
              </a:ext>
            </a:extLst>
          </p:cNvPr>
          <p:cNvPicPr>
            <a:picLocks noChangeAspect="1"/>
          </p:cNvPicPr>
          <p:nvPr/>
        </p:nvPicPr>
        <p:blipFill>
          <a:blip r:embed="rId4"/>
          <a:stretch>
            <a:fillRect/>
          </a:stretch>
        </p:blipFill>
        <p:spPr>
          <a:xfrm>
            <a:off x="467710" y="3594540"/>
            <a:ext cx="4443984" cy="2962656"/>
          </a:xfrm>
          <a:prstGeom prst="rect">
            <a:avLst/>
          </a:prstGeom>
        </p:spPr>
      </p:pic>
      <p:pic>
        <p:nvPicPr>
          <p:cNvPr id="11" name="Picture 10">
            <a:extLst>
              <a:ext uri="{FF2B5EF4-FFF2-40B4-BE49-F238E27FC236}">
                <a16:creationId xmlns:a16="http://schemas.microsoft.com/office/drawing/2014/main" id="{02BF69F4-1D48-E91D-4330-8CE0A834AAF2}"/>
              </a:ext>
            </a:extLst>
          </p:cNvPr>
          <p:cNvPicPr>
            <a:picLocks noChangeAspect="1"/>
          </p:cNvPicPr>
          <p:nvPr/>
        </p:nvPicPr>
        <p:blipFill>
          <a:blip r:embed="rId5"/>
          <a:stretch>
            <a:fillRect/>
          </a:stretch>
        </p:blipFill>
        <p:spPr>
          <a:xfrm>
            <a:off x="5575731" y="3547246"/>
            <a:ext cx="4443984" cy="2962656"/>
          </a:xfrm>
          <a:prstGeom prst="rect">
            <a:avLst/>
          </a:prstGeom>
        </p:spPr>
      </p:pic>
      <p:pic>
        <p:nvPicPr>
          <p:cNvPr id="12" name="Picture 11">
            <a:extLst>
              <a:ext uri="{FF2B5EF4-FFF2-40B4-BE49-F238E27FC236}">
                <a16:creationId xmlns:a16="http://schemas.microsoft.com/office/drawing/2014/main" id="{6E050D47-8770-EED9-F818-A2B781FE5518}"/>
              </a:ext>
            </a:extLst>
          </p:cNvPr>
          <p:cNvPicPr>
            <a:picLocks noChangeAspect="1"/>
          </p:cNvPicPr>
          <p:nvPr/>
        </p:nvPicPr>
        <p:blipFill>
          <a:blip r:embed="rId6"/>
          <a:stretch>
            <a:fillRect/>
          </a:stretch>
        </p:blipFill>
        <p:spPr>
          <a:xfrm>
            <a:off x="2172285" y="156396"/>
            <a:ext cx="1092200" cy="469900"/>
          </a:xfrm>
          <a:prstGeom prst="rect">
            <a:avLst/>
          </a:prstGeom>
        </p:spPr>
      </p:pic>
      <p:pic>
        <p:nvPicPr>
          <p:cNvPr id="13" name="Picture 12">
            <a:extLst>
              <a:ext uri="{FF2B5EF4-FFF2-40B4-BE49-F238E27FC236}">
                <a16:creationId xmlns:a16="http://schemas.microsoft.com/office/drawing/2014/main" id="{28745889-AFB8-9257-B393-B7B891A534C2}"/>
              </a:ext>
            </a:extLst>
          </p:cNvPr>
          <p:cNvPicPr>
            <a:picLocks noChangeAspect="1"/>
          </p:cNvPicPr>
          <p:nvPr/>
        </p:nvPicPr>
        <p:blipFill>
          <a:blip r:embed="rId7"/>
          <a:stretch>
            <a:fillRect/>
          </a:stretch>
        </p:blipFill>
        <p:spPr>
          <a:xfrm>
            <a:off x="6254673" y="86496"/>
            <a:ext cx="3086100" cy="520700"/>
          </a:xfrm>
          <a:prstGeom prst="rect">
            <a:avLst/>
          </a:prstGeom>
        </p:spPr>
      </p:pic>
      <p:pic>
        <p:nvPicPr>
          <p:cNvPr id="14" name="Picture 13">
            <a:extLst>
              <a:ext uri="{FF2B5EF4-FFF2-40B4-BE49-F238E27FC236}">
                <a16:creationId xmlns:a16="http://schemas.microsoft.com/office/drawing/2014/main" id="{759FD1D8-66CD-12BC-AF8B-A12F7D80E41D}"/>
              </a:ext>
            </a:extLst>
          </p:cNvPr>
          <p:cNvPicPr>
            <a:picLocks noChangeAspect="1"/>
          </p:cNvPicPr>
          <p:nvPr/>
        </p:nvPicPr>
        <p:blipFill>
          <a:blip r:embed="rId8"/>
          <a:stretch>
            <a:fillRect/>
          </a:stretch>
        </p:blipFill>
        <p:spPr>
          <a:xfrm>
            <a:off x="787985" y="3286896"/>
            <a:ext cx="3860800" cy="520700"/>
          </a:xfrm>
          <a:prstGeom prst="rect">
            <a:avLst/>
          </a:prstGeom>
        </p:spPr>
      </p:pic>
      <p:pic>
        <p:nvPicPr>
          <p:cNvPr id="15" name="Picture 14">
            <a:extLst>
              <a:ext uri="{FF2B5EF4-FFF2-40B4-BE49-F238E27FC236}">
                <a16:creationId xmlns:a16="http://schemas.microsoft.com/office/drawing/2014/main" id="{2E6D2C1C-1AAC-CD4D-383D-2FD9569CB489}"/>
              </a:ext>
            </a:extLst>
          </p:cNvPr>
          <p:cNvPicPr>
            <a:picLocks noChangeAspect="1"/>
          </p:cNvPicPr>
          <p:nvPr/>
        </p:nvPicPr>
        <p:blipFill>
          <a:blip r:embed="rId9"/>
          <a:stretch>
            <a:fillRect/>
          </a:stretch>
        </p:blipFill>
        <p:spPr>
          <a:xfrm>
            <a:off x="5838640" y="3254106"/>
            <a:ext cx="4216400" cy="520700"/>
          </a:xfrm>
          <a:prstGeom prst="rect">
            <a:avLst/>
          </a:prstGeom>
        </p:spPr>
      </p:pic>
    </p:spTree>
    <p:extLst>
      <p:ext uri="{BB962C8B-B14F-4D97-AF65-F5344CB8AC3E}">
        <p14:creationId xmlns:p14="http://schemas.microsoft.com/office/powerpoint/2010/main" val="739427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7DE6-59D9-D7F8-864E-3AADCC85C607}"/>
              </a:ext>
            </a:extLst>
          </p:cNvPr>
          <p:cNvSpPr>
            <a:spLocks noGrp="1"/>
          </p:cNvSpPr>
          <p:nvPr>
            <p:ph type="title"/>
          </p:nvPr>
        </p:nvSpPr>
        <p:spPr>
          <a:xfrm>
            <a:off x="641116" y="-99895"/>
            <a:ext cx="10515600" cy="1325563"/>
          </a:xfrm>
        </p:spPr>
        <p:txBody>
          <a:bodyPr/>
          <a:lstStyle/>
          <a:p>
            <a:r>
              <a:rPr lang="en-PK" dirty="0"/>
              <a:t>What is Bias and Variance?</a:t>
            </a:r>
          </a:p>
        </p:txBody>
      </p:sp>
      <p:pic>
        <p:nvPicPr>
          <p:cNvPr id="7" name="Content Placeholder 6">
            <a:extLst>
              <a:ext uri="{FF2B5EF4-FFF2-40B4-BE49-F238E27FC236}">
                <a16:creationId xmlns:a16="http://schemas.microsoft.com/office/drawing/2014/main" id="{2636DBA3-BD4F-1F85-503A-900DF7C2250B}"/>
              </a:ext>
            </a:extLst>
          </p:cNvPr>
          <p:cNvPicPr>
            <a:picLocks noGrp="1"/>
          </p:cNvPicPr>
          <p:nvPr>
            <p:ph idx="1"/>
          </p:nvPr>
        </p:nvPicPr>
        <p:blipFill>
          <a:blip r:embed="rId2"/>
          <a:stretch>
            <a:fillRect/>
          </a:stretch>
        </p:blipFill>
        <p:spPr>
          <a:xfrm>
            <a:off x="4395217" y="1430601"/>
            <a:ext cx="3600000" cy="2880000"/>
          </a:xfrm>
        </p:spPr>
      </p:pic>
      <p:pic>
        <p:nvPicPr>
          <p:cNvPr id="4" name="Picture 3">
            <a:extLst>
              <a:ext uri="{FF2B5EF4-FFF2-40B4-BE49-F238E27FC236}">
                <a16:creationId xmlns:a16="http://schemas.microsoft.com/office/drawing/2014/main" id="{521D2683-59CE-9A2B-4CDC-668EC617BF7C}"/>
              </a:ext>
            </a:extLst>
          </p:cNvPr>
          <p:cNvPicPr>
            <a:picLocks/>
          </p:cNvPicPr>
          <p:nvPr/>
        </p:nvPicPr>
        <p:blipFill>
          <a:blip r:embed="rId3"/>
          <a:stretch>
            <a:fillRect/>
          </a:stretch>
        </p:blipFill>
        <p:spPr>
          <a:xfrm>
            <a:off x="795217" y="1430601"/>
            <a:ext cx="3600000" cy="2880000"/>
          </a:xfrm>
          <a:prstGeom prst="rect">
            <a:avLst/>
          </a:prstGeom>
        </p:spPr>
      </p:pic>
      <p:pic>
        <p:nvPicPr>
          <p:cNvPr id="5" name="Picture 4">
            <a:extLst>
              <a:ext uri="{FF2B5EF4-FFF2-40B4-BE49-F238E27FC236}">
                <a16:creationId xmlns:a16="http://schemas.microsoft.com/office/drawing/2014/main" id="{E1D48A66-FE31-22E0-4C89-72E24600FDAC}"/>
              </a:ext>
            </a:extLst>
          </p:cNvPr>
          <p:cNvPicPr>
            <a:picLocks noChangeAspect="1"/>
          </p:cNvPicPr>
          <p:nvPr/>
        </p:nvPicPr>
        <p:blipFill>
          <a:blip r:embed="rId4"/>
          <a:stretch>
            <a:fillRect/>
          </a:stretch>
        </p:blipFill>
        <p:spPr>
          <a:xfrm>
            <a:off x="4710684" y="909901"/>
            <a:ext cx="3086100" cy="520700"/>
          </a:xfrm>
          <a:prstGeom prst="rect">
            <a:avLst/>
          </a:prstGeom>
        </p:spPr>
      </p:pic>
      <p:pic>
        <p:nvPicPr>
          <p:cNvPr id="9" name="Picture 8">
            <a:extLst>
              <a:ext uri="{FF2B5EF4-FFF2-40B4-BE49-F238E27FC236}">
                <a16:creationId xmlns:a16="http://schemas.microsoft.com/office/drawing/2014/main" id="{4A31D16C-C118-781A-1742-ADFBADB1D6CE}"/>
              </a:ext>
            </a:extLst>
          </p:cNvPr>
          <p:cNvPicPr>
            <a:picLocks/>
          </p:cNvPicPr>
          <p:nvPr/>
        </p:nvPicPr>
        <p:blipFill>
          <a:blip r:embed="rId5"/>
          <a:stretch>
            <a:fillRect/>
          </a:stretch>
        </p:blipFill>
        <p:spPr>
          <a:xfrm>
            <a:off x="7793229" y="1430601"/>
            <a:ext cx="3600000" cy="2880000"/>
          </a:xfrm>
          <a:prstGeom prst="rect">
            <a:avLst/>
          </a:prstGeom>
        </p:spPr>
      </p:pic>
      <p:pic>
        <p:nvPicPr>
          <p:cNvPr id="10" name="Picture 9">
            <a:extLst>
              <a:ext uri="{FF2B5EF4-FFF2-40B4-BE49-F238E27FC236}">
                <a16:creationId xmlns:a16="http://schemas.microsoft.com/office/drawing/2014/main" id="{041CDDFF-42B7-A1DB-401F-0BD50FB9E265}"/>
              </a:ext>
            </a:extLst>
          </p:cNvPr>
          <p:cNvPicPr preferRelativeResize="0">
            <a:picLocks/>
          </p:cNvPicPr>
          <p:nvPr/>
        </p:nvPicPr>
        <p:blipFill>
          <a:blip r:embed="rId6"/>
          <a:stretch>
            <a:fillRect/>
          </a:stretch>
        </p:blipFill>
        <p:spPr>
          <a:xfrm>
            <a:off x="795217" y="3978000"/>
            <a:ext cx="3600000" cy="2880000"/>
          </a:xfrm>
          <a:prstGeom prst="rect">
            <a:avLst/>
          </a:prstGeom>
        </p:spPr>
      </p:pic>
      <p:pic>
        <p:nvPicPr>
          <p:cNvPr id="12" name="Picture 11">
            <a:extLst>
              <a:ext uri="{FF2B5EF4-FFF2-40B4-BE49-F238E27FC236}">
                <a16:creationId xmlns:a16="http://schemas.microsoft.com/office/drawing/2014/main" id="{B8DC7399-FD55-5258-F41C-B8C9407C4E4B}"/>
              </a:ext>
            </a:extLst>
          </p:cNvPr>
          <p:cNvPicPr preferRelativeResize="0">
            <a:picLocks/>
          </p:cNvPicPr>
          <p:nvPr/>
        </p:nvPicPr>
        <p:blipFill>
          <a:blip r:embed="rId7"/>
          <a:stretch>
            <a:fillRect/>
          </a:stretch>
        </p:blipFill>
        <p:spPr>
          <a:xfrm>
            <a:off x="4294223" y="3987399"/>
            <a:ext cx="3600000" cy="2880000"/>
          </a:xfrm>
          <a:prstGeom prst="rect">
            <a:avLst/>
          </a:prstGeom>
        </p:spPr>
      </p:pic>
      <p:pic>
        <p:nvPicPr>
          <p:cNvPr id="14" name="Picture 13">
            <a:extLst>
              <a:ext uri="{FF2B5EF4-FFF2-40B4-BE49-F238E27FC236}">
                <a16:creationId xmlns:a16="http://schemas.microsoft.com/office/drawing/2014/main" id="{8F777053-29C6-7477-1E13-DC973AA3BF78}"/>
              </a:ext>
            </a:extLst>
          </p:cNvPr>
          <p:cNvPicPr preferRelativeResize="0">
            <a:picLocks/>
          </p:cNvPicPr>
          <p:nvPr/>
        </p:nvPicPr>
        <p:blipFill>
          <a:blip r:embed="rId6"/>
          <a:stretch>
            <a:fillRect/>
          </a:stretch>
        </p:blipFill>
        <p:spPr>
          <a:xfrm>
            <a:off x="7793229" y="3987399"/>
            <a:ext cx="3600000" cy="2880000"/>
          </a:xfrm>
          <a:prstGeom prst="rect">
            <a:avLst/>
          </a:prstGeom>
        </p:spPr>
      </p:pic>
    </p:spTree>
    <p:extLst>
      <p:ext uri="{BB962C8B-B14F-4D97-AF65-F5344CB8AC3E}">
        <p14:creationId xmlns:p14="http://schemas.microsoft.com/office/powerpoint/2010/main" val="3779552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36329-6D75-F7F6-CEA2-4E34EE4D2965}"/>
              </a:ext>
            </a:extLst>
          </p:cNvPr>
          <p:cNvSpPr>
            <a:spLocks noGrp="1"/>
          </p:cNvSpPr>
          <p:nvPr>
            <p:ph type="title"/>
          </p:nvPr>
        </p:nvSpPr>
        <p:spPr/>
        <p:txBody>
          <a:bodyPr/>
          <a:lstStyle/>
          <a:p>
            <a:r>
              <a:rPr lang="en-PK" dirty="0"/>
              <a:t>Real Bad Overfit?</a:t>
            </a:r>
          </a:p>
        </p:txBody>
      </p:sp>
      <p:pic>
        <p:nvPicPr>
          <p:cNvPr id="5" name="Content Placeholder 4">
            <a:extLst>
              <a:ext uri="{FF2B5EF4-FFF2-40B4-BE49-F238E27FC236}">
                <a16:creationId xmlns:a16="http://schemas.microsoft.com/office/drawing/2014/main" id="{EB991C0D-BFB0-59BD-CB10-0E67866A032D}"/>
              </a:ext>
            </a:extLst>
          </p:cNvPr>
          <p:cNvPicPr>
            <a:picLocks noGrp="1" noChangeAspect="1"/>
          </p:cNvPicPr>
          <p:nvPr>
            <p:ph idx="1"/>
          </p:nvPr>
        </p:nvPicPr>
        <p:blipFill>
          <a:blip r:embed="rId2"/>
          <a:stretch>
            <a:fillRect/>
          </a:stretch>
        </p:blipFill>
        <p:spPr>
          <a:xfrm>
            <a:off x="1765737" y="1206062"/>
            <a:ext cx="6668814" cy="4445876"/>
          </a:xfrm>
        </p:spPr>
      </p:pic>
    </p:spTree>
    <p:extLst>
      <p:ext uri="{BB962C8B-B14F-4D97-AF65-F5344CB8AC3E}">
        <p14:creationId xmlns:p14="http://schemas.microsoft.com/office/powerpoint/2010/main" val="340058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B40A-AB6C-BDD1-9135-8CD2ED05265A}"/>
              </a:ext>
            </a:extLst>
          </p:cNvPr>
          <p:cNvSpPr>
            <a:spLocks noGrp="1"/>
          </p:cNvSpPr>
          <p:nvPr>
            <p:ph type="title"/>
          </p:nvPr>
        </p:nvSpPr>
        <p:spPr/>
        <p:txBody>
          <a:bodyPr/>
          <a:lstStyle/>
          <a:p>
            <a:r>
              <a:rPr lang="en-PK" dirty="0"/>
              <a:t>Simple Linear Regression</a:t>
            </a:r>
          </a:p>
        </p:txBody>
      </p:sp>
      <p:pic>
        <p:nvPicPr>
          <p:cNvPr id="5" name="Content Placeholder 4">
            <a:extLst>
              <a:ext uri="{FF2B5EF4-FFF2-40B4-BE49-F238E27FC236}">
                <a16:creationId xmlns:a16="http://schemas.microsoft.com/office/drawing/2014/main" id="{B511946E-E127-D88E-726E-DACAB53E74AA}"/>
              </a:ext>
            </a:extLst>
          </p:cNvPr>
          <p:cNvPicPr>
            <a:picLocks noGrp="1" noChangeAspect="1"/>
          </p:cNvPicPr>
          <p:nvPr>
            <p:ph idx="1"/>
          </p:nvPr>
        </p:nvPicPr>
        <p:blipFill>
          <a:blip r:embed="rId2"/>
          <a:stretch>
            <a:fillRect/>
          </a:stretch>
        </p:blipFill>
        <p:spPr>
          <a:xfrm>
            <a:off x="2243273" y="1342229"/>
            <a:ext cx="6657022" cy="4438015"/>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2FEEA9-7D5C-01D7-FB14-C8D921F4AA61}"/>
                  </a:ext>
                </a:extLst>
              </p:cNvPr>
              <p:cNvSpPr txBox="1"/>
              <p:nvPr/>
            </p:nvSpPr>
            <p:spPr>
              <a:xfrm>
                <a:off x="5436680" y="5780244"/>
                <a:ext cx="192252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1" smtClean="0">
                          <a:latin typeface="Cambria Math" panose="02040503050406030204" pitchFamily="18" charset="0"/>
                        </a:rPr>
                        <m:t>𝑚𝑋</m:t>
                      </m:r>
                      <m:r>
                        <a:rPr lang="en-US" sz="2800" b="0" i="1" smtClean="0">
                          <a:latin typeface="Cambria Math" panose="02040503050406030204" pitchFamily="18" charset="0"/>
                        </a:rPr>
                        <m:t>+</m:t>
                      </m:r>
                      <m:r>
                        <a:rPr lang="en-US" sz="2800" b="0" i="1" smtClean="0">
                          <a:latin typeface="Cambria Math" panose="02040503050406030204" pitchFamily="18" charset="0"/>
                        </a:rPr>
                        <m:t>𝑏</m:t>
                      </m:r>
                    </m:oMath>
                  </m:oMathPara>
                </a14:m>
                <a:endParaRPr lang="en-PK" sz="2800" dirty="0"/>
              </a:p>
            </p:txBody>
          </p:sp>
        </mc:Choice>
        <mc:Fallback xmlns="">
          <p:sp>
            <p:nvSpPr>
              <p:cNvPr id="7" name="TextBox 6">
                <a:extLst>
                  <a:ext uri="{FF2B5EF4-FFF2-40B4-BE49-F238E27FC236}">
                    <a16:creationId xmlns:a16="http://schemas.microsoft.com/office/drawing/2014/main" id="{562FEEA9-7D5C-01D7-FB14-C8D921F4AA61}"/>
                  </a:ext>
                </a:extLst>
              </p:cNvPr>
              <p:cNvSpPr txBox="1">
                <a:spLocks noRot="1" noChangeAspect="1" noMove="1" noResize="1" noEditPoints="1" noAdjustHandles="1" noChangeArrowheads="1" noChangeShapeType="1" noTextEdit="1"/>
              </p:cNvSpPr>
              <p:nvPr/>
            </p:nvSpPr>
            <p:spPr>
              <a:xfrm>
                <a:off x="5436680" y="5780244"/>
                <a:ext cx="1922524" cy="430887"/>
              </a:xfrm>
              <a:prstGeom prst="rect">
                <a:avLst/>
              </a:prstGeom>
              <a:blipFill>
                <a:blip r:embed="rId3"/>
                <a:stretch>
                  <a:fillRect l="-4605" r="-4605" b="-5714"/>
                </a:stretch>
              </a:blipFill>
            </p:spPr>
            <p:txBody>
              <a:bodyPr/>
              <a:lstStyle/>
              <a:p>
                <a:r>
                  <a:rPr lang="en-PK">
                    <a:noFill/>
                  </a:rPr>
                  <a:t> </a:t>
                </a:r>
              </a:p>
            </p:txBody>
          </p:sp>
        </mc:Fallback>
      </mc:AlternateContent>
      <p:sp>
        <p:nvSpPr>
          <p:cNvPr id="8" name="TextBox 7">
            <a:extLst>
              <a:ext uri="{FF2B5EF4-FFF2-40B4-BE49-F238E27FC236}">
                <a16:creationId xmlns:a16="http://schemas.microsoft.com/office/drawing/2014/main" id="{33FE4682-9578-B359-9A18-E1A5FB4B4E12}"/>
              </a:ext>
            </a:extLst>
          </p:cNvPr>
          <p:cNvSpPr txBox="1"/>
          <p:nvPr/>
        </p:nvSpPr>
        <p:spPr>
          <a:xfrm>
            <a:off x="2496537" y="5768990"/>
            <a:ext cx="20217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Model</a:t>
            </a:r>
            <a:r>
              <a:rPr lang="en-US" sz="2400" dirty="0">
                <a:solidFill>
                  <a:prstClr val="black"/>
                </a:solidFill>
                <a:latin typeface="Calibri" panose="020F0502020204030204"/>
              </a:rPr>
              <a:t> (</a:t>
            </a:r>
            <a:r>
              <a:rPr lang="en-US" sz="2400" i="1" dirty="0">
                <a:solidFill>
                  <a:prstClr val="black"/>
                </a:solidFill>
                <a:latin typeface="Calibri" panose="020F0502020204030204"/>
              </a:rPr>
              <a:t>Linear</a:t>
            </a:r>
            <a:r>
              <a:rPr lang="en-US" sz="2400" dirty="0">
                <a:solidFill>
                  <a:prstClr val="black"/>
                </a:solidFill>
                <a:latin typeface="Calibri" panose="020F0502020204030204"/>
              </a:rPr>
              <a: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0850422-2480-6BAF-27FA-453165CA464B}"/>
              </a:ext>
            </a:extLst>
          </p:cNvPr>
          <p:cNvSpPr txBox="1"/>
          <p:nvPr/>
        </p:nvSpPr>
        <p:spPr>
          <a:xfrm>
            <a:off x="8629651" y="4179806"/>
            <a:ext cx="371475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Y: Response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X: Covariate / Ind.,              var/Regressors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m: slope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panose="020F0502020204030204"/>
              </a:rPr>
              <a:t>b</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bias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9F8208-1DEB-8143-795E-F49A04E1348E}"/>
                  </a:ext>
                </a:extLst>
              </p:cNvPr>
              <p:cNvSpPr txBox="1"/>
              <p:nvPr/>
            </p:nvSpPr>
            <p:spPr>
              <a:xfrm>
                <a:off x="9695463" y="5934132"/>
                <a:ext cx="10842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𝑏</m:t>
                          </m:r>
                        </m:e>
                      </m:d>
                    </m:oMath>
                  </m:oMathPara>
                </a14:m>
                <a:endParaRPr lang="en-PK" dirty="0"/>
              </a:p>
            </p:txBody>
          </p:sp>
        </mc:Choice>
        <mc:Fallback xmlns="">
          <p:sp>
            <p:nvSpPr>
              <p:cNvPr id="10" name="TextBox 9">
                <a:extLst>
                  <a:ext uri="{FF2B5EF4-FFF2-40B4-BE49-F238E27FC236}">
                    <a16:creationId xmlns:a16="http://schemas.microsoft.com/office/drawing/2014/main" id="{5A9F8208-1DEB-8143-795E-F49A04E1348E}"/>
                  </a:ext>
                </a:extLst>
              </p:cNvPr>
              <p:cNvSpPr txBox="1">
                <a:spLocks noRot="1" noChangeAspect="1" noMove="1" noResize="1" noEditPoints="1" noAdjustHandles="1" noChangeArrowheads="1" noChangeShapeType="1" noTextEdit="1"/>
              </p:cNvSpPr>
              <p:nvPr/>
            </p:nvSpPr>
            <p:spPr>
              <a:xfrm>
                <a:off x="9695463" y="5934132"/>
                <a:ext cx="1084208" cy="276999"/>
              </a:xfrm>
              <a:prstGeom prst="rect">
                <a:avLst/>
              </a:prstGeom>
              <a:blipFill>
                <a:blip r:embed="rId4"/>
                <a:stretch>
                  <a:fillRect l="-4651" b="-8696"/>
                </a:stretch>
              </a:blipFill>
            </p:spPr>
            <p:txBody>
              <a:bodyPr/>
              <a:lstStyle/>
              <a:p>
                <a:r>
                  <a:rPr lang="en-PK">
                    <a:noFill/>
                  </a:rPr>
                  <a:t> </a:t>
                </a:r>
              </a:p>
            </p:txBody>
          </p:sp>
        </mc:Fallback>
      </mc:AlternateContent>
    </p:spTree>
    <p:extLst>
      <p:ext uri="{BB962C8B-B14F-4D97-AF65-F5344CB8AC3E}">
        <p14:creationId xmlns:p14="http://schemas.microsoft.com/office/powerpoint/2010/main" val="1357403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a:t>Bias-Variance Tradeoff</a:t>
            </a:r>
          </a:p>
        </p:txBody>
      </p:sp>
      <p:sp>
        <p:nvSpPr>
          <p:cNvPr id="3" name="Content Placeholder 2"/>
          <p:cNvSpPr>
            <a:spLocks noGrp="1"/>
          </p:cNvSpPr>
          <p:nvPr>
            <p:ph idx="1"/>
          </p:nvPr>
        </p:nvSpPr>
        <p:spPr>
          <a:xfrm>
            <a:off x="1981200" y="990600"/>
            <a:ext cx="8229600" cy="4876800"/>
          </a:xfrm>
        </p:spPr>
        <p:txBody>
          <a:bodyPr>
            <a:normAutofit/>
          </a:bodyPr>
          <a:lstStyle/>
          <a:p>
            <a:r>
              <a:rPr lang="en-US" dirty="0"/>
              <a:t>So far we have minimized the error (loss) with respect to </a:t>
            </a:r>
            <a:r>
              <a:rPr lang="en-US" b="1" dirty="0"/>
              <a:t>training data</a:t>
            </a:r>
          </a:p>
          <a:p>
            <a:pPr lvl="1"/>
            <a:r>
              <a:rPr lang="en-US" dirty="0"/>
              <a:t>Low training error does not imply good expected performance: </a:t>
            </a:r>
            <a:r>
              <a:rPr lang="en-US" b="1" dirty="0"/>
              <a:t>over-fitting</a:t>
            </a:r>
            <a:r>
              <a:rPr lang="en-US" dirty="0"/>
              <a:t> </a:t>
            </a:r>
          </a:p>
          <a:p>
            <a:r>
              <a:rPr lang="en-US" dirty="0"/>
              <a:t>We would like to reason about the </a:t>
            </a:r>
            <a:r>
              <a:rPr lang="en-US" b="1" dirty="0"/>
              <a:t>expected loss (Prediction Risk) </a:t>
            </a:r>
            <a:r>
              <a:rPr lang="en-US" dirty="0"/>
              <a:t>over:</a:t>
            </a:r>
          </a:p>
          <a:p>
            <a:pPr lvl="1"/>
            <a:r>
              <a:rPr lang="en-US" dirty="0"/>
              <a:t>Training Data: {(y</a:t>
            </a:r>
            <a:r>
              <a:rPr lang="en-US" baseline="-25000" dirty="0"/>
              <a:t>1</a:t>
            </a:r>
            <a:r>
              <a:rPr lang="en-US" dirty="0"/>
              <a:t>, x</a:t>
            </a:r>
            <a:r>
              <a:rPr lang="en-US" baseline="-25000" dirty="0"/>
              <a:t>1</a:t>
            </a:r>
            <a:r>
              <a:rPr lang="en-US" dirty="0"/>
              <a:t>), …, (</a:t>
            </a:r>
            <a:r>
              <a:rPr lang="en-US" dirty="0" err="1"/>
              <a:t>y</a:t>
            </a:r>
            <a:r>
              <a:rPr lang="en-US" baseline="-25000" dirty="0" err="1"/>
              <a:t>n</a:t>
            </a:r>
            <a:r>
              <a:rPr lang="en-US" dirty="0"/>
              <a:t>, </a:t>
            </a:r>
            <a:r>
              <a:rPr lang="en-US" dirty="0" err="1"/>
              <a:t>x</a:t>
            </a:r>
            <a:r>
              <a:rPr lang="en-US" baseline="-25000" dirty="0" err="1"/>
              <a:t>n</a:t>
            </a:r>
            <a:r>
              <a:rPr lang="en-US" dirty="0"/>
              <a:t>)}</a:t>
            </a:r>
          </a:p>
          <a:p>
            <a:pPr lvl="1"/>
            <a:r>
              <a:rPr lang="en-US" dirty="0"/>
              <a:t>Test point: (y</a:t>
            </a:r>
            <a:r>
              <a:rPr lang="en-US" baseline="-25000" dirty="0"/>
              <a:t>*</a:t>
            </a:r>
            <a:r>
              <a:rPr lang="en-US" dirty="0"/>
              <a:t>, x</a:t>
            </a:r>
            <a:r>
              <a:rPr lang="en-US" baseline="-25000" dirty="0"/>
              <a:t>*</a:t>
            </a:r>
            <a:r>
              <a:rPr lang="en-US" dirty="0"/>
              <a:t>)</a:t>
            </a:r>
          </a:p>
          <a:p>
            <a:r>
              <a:rPr lang="en-US" dirty="0"/>
              <a:t>We will decompose the expected loss into:</a:t>
            </a: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5839703"/>
            <a:ext cx="8763000" cy="449104"/>
          </a:xfrm>
          <a:prstGeom prst="rect">
            <a:avLst/>
          </a:prstGeom>
        </p:spPr>
      </p:pic>
    </p:spTree>
    <p:extLst>
      <p:ext uri="{BB962C8B-B14F-4D97-AF65-F5344CB8AC3E}">
        <p14:creationId xmlns:p14="http://schemas.microsoft.com/office/powerpoint/2010/main" val="374186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4B82A-F631-E043-897B-E007A8A8E98C}"/>
              </a:ext>
            </a:extLst>
          </p:cNvPr>
          <p:cNvSpPr>
            <a:spLocks noGrp="1"/>
          </p:cNvSpPr>
          <p:nvPr>
            <p:ph type="title"/>
          </p:nvPr>
        </p:nvSpPr>
        <p:spPr/>
        <p:txBody>
          <a:bodyPr/>
          <a:lstStyle/>
          <a:p>
            <a:r>
              <a:rPr lang="en-US"/>
              <a:t>Bias-Variance Trade Off (Intuition)</a:t>
            </a:r>
          </a:p>
        </p:txBody>
      </p:sp>
      <p:sp>
        <p:nvSpPr>
          <p:cNvPr id="3" name="Content Placeholder 2">
            <a:extLst>
              <a:ext uri="{FF2B5EF4-FFF2-40B4-BE49-F238E27FC236}">
                <a16:creationId xmlns:a16="http://schemas.microsoft.com/office/drawing/2014/main" id="{97CF5D86-0F3D-6140-B634-041EDE0222AA}"/>
              </a:ext>
            </a:extLst>
          </p:cNvPr>
          <p:cNvSpPr>
            <a:spLocks noGrp="1"/>
          </p:cNvSpPr>
          <p:nvPr>
            <p:ph idx="1"/>
          </p:nvPr>
        </p:nvSpPr>
        <p:spPr/>
        <p:txBody>
          <a:bodyPr>
            <a:normAutofit/>
          </a:bodyPr>
          <a:lstStyle/>
          <a:p>
            <a:pPr marL="0" indent="0" algn="l">
              <a:buNone/>
            </a:pPr>
            <a:r>
              <a:rPr lang="en-US" sz="2400" b="1" i="0" dirty="0">
                <a:solidFill>
                  <a:srgbClr val="374151"/>
                </a:solidFill>
                <a:effectLst/>
                <a:latin typeface="Calibri" panose="020F0502020204030204" pitchFamily="34" charset="0"/>
                <a:cs typeface="Calibri" panose="020F0502020204030204" pitchFamily="34" charset="0"/>
              </a:rPr>
              <a:t>Bias</a:t>
            </a:r>
            <a:r>
              <a:rPr lang="en-US" sz="2400" b="0" i="0" dirty="0">
                <a:solidFill>
                  <a:srgbClr val="374151"/>
                </a:solidFill>
                <a:effectLst/>
                <a:latin typeface="Calibri" panose="020F0502020204030204" pitchFamily="34" charset="0"/>
                <a:cs typeface="Calibri" panose="020F0502020204030204" pitchFamily="34" charset="0"/>
              </a:rPr>
              <a:t>: Bias refers to the error that is introduced by approximating a real-world problem, which may be complex, by a too-simplified model. If a model is too simple and has very few parameters, it might not capture the underlying trends properly, leading to high bias. This usually results in underfitting, where the model performs poorly on both training and new data.</a:t>
            </a:r>
          </a:p>
          <a:p>
            <a:pPr marL="0" indent="0" algn="l">
              <a:buNone/>
            </a:pPr>
            <a:endParaRPr lang="en-US" sz="2400" b="1" i="0" dirty="0">
              <a:solidFill>
                <a:srgbClr val="374151"/>
              </a:solidFill>
              <a:effectLst/>
              <a:latin typeface="Calibri" panose="020F0502020204030204" pitchFamily="34" charset="0"/>
              <a:cs typeface="Calibri" panose="020F0502020204030204" pitchFamily="34" charset="0"/>
            </a:endParaRPr>
          </a:p>
          <a:p>
            <a:pPr marL="0" indent="0" algn="l">
              <a:buNone/>
            </a:pPr>
            <a:r>
              <a:rPr lang="en-US" sz="2400" b="1" i="0" dirty="0">
                <a:solidFill>
                  <a:srgbClr val="374151"/>
                </a:solidFill>
                <a:effectLst/>
                <a:latin typeface="Calibri" panose="020F0502020204030204" pitchFamily="34" charset="0"/>
                <a:cs typeface="Calibri" panose="020F0502020204030204" pitchFamily="34" charset="0"/>
              </a:rPr>
              <a:t>Variance</a:t>
            </a:r>
            <a:r>
              <a:rPr lang="en-US" sz="2400" b="0" i="0" dirty="0">
                <a:solidFill>
                  <a:srgbClr val="374151"/>
                </a:solidFill>
                <a:effectLst/>
                <a:latin typeface="Calibri" panose="020F0502020204030204" pitchFamily="34" charset="0"/>
                <a:cs typeface="Calibri" panose="020F0502020204030204" pitchFamily="34" charset="0"/>
              </a:rPr>
              <a:t>: Variance refers to the error from sensitivity to small fluctuations in the training set. High variance can cause an algorithm to model the random noise in the training data, rather than the intended outputs (overfitting). This happens when the model is too complex, with many parameters relative to the number of observations.</a:t>
            </a:r>
          </a:p>
          <a:p>
            <a:endParaRPr lang="en-US" dirty="0"/>
          </a:p>
        </p:txBody>
      </p:sp>
    </p:spTree>
    <p:extLst>
      <p:ext uri="{BB962C8B-B14F-4D97-AF65-F5344CB8AC3E}">
        <p14:creationId xmlns:p14="http://schemas.microsoft.com/office/powerpoint/2010/main" val="210156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4B82A-F631-E043-897B-E007A8A8E98C}"/>
              </a:ext>
            </a:extLst>
          </p:cNvPr>
          <p:cNvSpPr>
            <a:spLocks noGrp="1"/>
          </p:cNvSpPr>
          <p:nvPr>
            <p:ph type="title"/>
          </p:nvPr>
        </p:nvSpPr>
        <p:spPr/>
        <p:txBody>
          <a:bodyPr/>
          <a:lstStyle/>
          <a:p>
            <a:r>
              <a:rPr lang="en-US"/>
              <a:t>Bias-Variance Trade Off (Intuition)</a:t>
            </a:r>
          </a:p>
        </p:txBody>
      </p:sp>
      <p:sp>
        <p:nvSpPr>
          <p:cNvPr id="3" name="Content Placeholder 2">
            <a:extLst>
              <a:ext uri="{FF2B5EF4-FFF2-40B4-BE49-F238E27FC236}">
                <a16:creationId xmlns:a16="http://schemas.microsoft.com/office/drawing/2014/main" id="{97CF5D86-0F3D-6140-B634-041EDE0222AA}"/>
              </a:ext>
            </a:extLst>
          </p:cNvPr>
          <p:cNvSpPr>
            <a:spLocks noGrp="1"/>
          </p:cNvSpPr>
          <p:nvPr>
            <p:ph idx="1"/>
          </p:nvPr>
        </p:nvSpPr>
        <p:spPr/>
        <p:txBody>
          <a:bodyPr>
            <a:normAutofit/>
          </a:bodyPr>
          <a:lstStyle/>
          <a:p>
            <a:pPr algn="l">
              <a:buFont typeface="Arial" panose="020B0604020202020204" pitchFamily="34" charset="0"/>
              <a:buChar char="•"/>
            </a:pPr>
            <a:r>
              <a:rPr lang="en-US" sz="2400" b="0" i="0" dirty="0">
                <a:solidFill>
                  <a:srgbClr val="374151"/>
                </a:solidFill>
                <a:effectLst/>
                <a:latin typeface="Calibri" panose="020F0502020204030204" pitchFamily="34" charset="0"/>
                <a:cs typeface="Calibri" panose="020F0502020204030204" pitchFamily="34" charset="0"/>
              </a:rPr>
              <a:t>Imagine you're trying to hit a bullseye with arrows. High bias is like consistently hitting the same spot, but far from the bullseye – your shots are off target in a specific, consistent way. High variance is like your arrows landing all over the target – you're sometimes close to the bullseye, but your shots are inconsistent.</a:t>
            </a:r>
          </a:p>
          <a:p>
            <a:pPr algn="l">
              <a:buFont typeface="Arial" panose="020B0604020202020204" pitchFamily="34" charset="0"/>
              <a:buChar char="•"/>
            </a:pPr>
            <a:endParaRPr lang="en-US" sz="2400" b="0" i="0" dirty="0">
              <a:solidFill>
                <a:srgbClr val="374151"/>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2400" b="0" i="0" dirty="0">
                <a:solidFill>
                  <a:srgbClr val="374151"/>
                </a:solidFill>
                <a:effectLst/>
                <a:latin typeface="Calibri" panose="020F0502020204030204" pitchFamily="34" charset="0"/>
                <a:cs typeface="Calibri" panose="020F0502020204030204" pitchFamily="34" charset="0"/>
              </a:rPr>
              <a:t>In terms of a model, a high bias, low variance model might consistently miss the mark (poor accuracy), but its predictions are consistent. A high variance, low bias model might hit the target accurately on occasion (potentially good accuracy), but its predictions are all over the place.</a:t>
            </a:r>
          </a:p>
          <a:p>
            <a:endParaRPr lang="en-US" dirty="0"/>
          </a:p>
        </p:txBody>
      </p:sp>
    </p:spTree>
    <p:extLst>
      <p:ext uri="{BB962C8B-B14F-4D97-AF65-F5344CB8AC3E}">
        <p14:creationId xmlns:p14="http://schemas.microsoft.com/office/powerpoint/2010/main" val="1374564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Bias Variance Plot</a:t>
            </a:r>
          </a:p>
        </p:txBody>
      </p:sp>
      <p:pic>
        <p:nvPicPr>
          <p:cNvPr id="4" name="Content Placeholder 3"/>
          <p:cNvPicPr>
            <a:picLocks noGrp="1" noChangeAspect="1"/>
          </p:cNvPicPr>
          <p:nvPr>
            <p:ph idx="1"/>
          </p:nvPr>
        </p:nvPicPr>
        <p:blipFill>
          <a:blip r:embed="rId3"/>
          <a:srcRect l="-7099" r="-7099"/>
          <a:stretch>
            <a:fillRect/>
          </a:stretch>
        </p:blipFill>
        <p:spPr>
          <a:xfrm>
            <a:off x="1981200" y="1722438"/>
            <a:ext cx="8229600" cy="4525962"/>
          </a:xfrm>
        </p:spPr>
      </p:pic>
      <p:sp>
        <p:nvSpPr>
          <p:cNvPr id="3" name="TextBox 2"/>
          <p:cNvSpPr txBox="1"/>
          <p:nvPr/>
        </p:nvSpPr>
        <p:spPr>
          <a:xfrm>
            <a:off x="5567212" y="6552535"/>
            <a:ext cx="510078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Image from http://</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scott.fortmann-roe.com</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/docs/</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BiasVariance.html</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372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871D-C731-A946-91E8-4187812C374E}"/>
              </a:ext>
            </a:extLst>
          </p:cNvPr>
          <p:cNvSpPr>
            <a:spLocks noGrp="1"/>
          </p:cNvSpPr>
          <p:nvPr>
            <p:ph type="title"/>
          </p:nvPr>
        </p:nvSpPr>
        <p:spPr/>
        <p:txBody>
          <a:bodyPr/>
          <a:lstStyle/>
          <a:p>
            <a:r>
              <a:rPr lang="en-US" dirty="0"/>
              <a:t>Bias Variance Application in Training</a:t>
            </a:r>
          </a:p>
        </p:txBody>
      </p:sp>
      <p:sp>
        <p:nvSpPr>
          <p:cNvPr id="3" name="Content Placeholder 2">
            <a:extLst>
              <a:ext uri="{FF2B5EF4-FFF2-40B4-BE49-F238E27FC236}">
                <a16:creationId xmlns:a16="http://schemas.microsoft.com/office/drawing/2014/main" id="{D500BBBB-D979-6B47-9DB5-1942BB46706F}"/>
              </a:ext>
            </a:extLst>
          </p:cNvPr>
          <p:cNvSpPr>
            <a:spLocks noGrp="1"/>
          </p:cNvSpPr>
          <p:nvPr>
            <p:ph idx="1"/>
          </p:nvPr>
        </p:nvSpPr>
        <p:spPr/>
        <p:txBody>
          <a:bodyPr/>
          <a:lstStyle/>
          <a:p>
            <a:pPr algn="l">
              <a:buFont typeface="Arial" panose="020B0604020202020204" pitchFamily="34" charset="0"/>
              <a:buChar char="•"/>
            </a:pPr>
            <a:r>
              <a:rPr lang="en-US" b="1" i="0" dirty="0">
                <a:solidFill>
                  <a:srgbClr val="374151"/>
                </a:solidFill>
                <a:effectLst/>
                <a:latin typeface="Söhne"/>
              </a:rPr>
              <a:t>Low Complexity (High Bias)</a:t>
            </a:r>
            <a:r>
              <a:rPr lang="en-US" b="0" i="0" dirty="0">
                <a:solidFill>
                  <a:srgbClr val="374151"/>
                </a:solidFill>
                <a:effectLst/>
                <a:latin typeface="Söhne"/>
              </a:rPr>
              <a:t>: Simple models with fewer parameters (like linear regression) are less likely to overfit but might not capture complex patterns in data, leading to underperformance on both training and test data.</a:t>
            </a:r>
          </a:p>
          <a:p>
            <a:pPr algn="l">
              <a:buFont typeface="Arial" panose="020B0604020202020204" pitchFamily="34" charset="0"/>
              <a:buChar char="•"/>
            </a:pPr>
            <a:r>
              <a:rPr lang="en-US" b="1" i="0" dirty="0">
                <a:solidFill>
                  <a:srgbClr val="374151"/>
                </a:solidFill>
                <a:effectLst/>
                <a:latin typeface="Söhne"/>
              </a:rPr>
              <a:t>High Complexity (High Variance)</a:t>
            </a:r>
            <a:r>
              <a:rPr lang="en-US" b="0" i="0" dirty="0">
                <a:solidFill>
                  <a:srgbClr val="374151"/>
                </a:solidFill>
                <a:effectLst/>
                <a:latin typeface="Söhne"/>
              </a:rPr>
              <a:t>: Complex models with many parameters (like deep neural networks) can capture subtle patterns in the data, but they risk overfitting, where they perform well on training data but poorly on unseen data.</a:t>
            </a:r>
          </a:p>
          <a:p>
            <a:pPr algn="l">
              <a:buFont typeface="Arial" panose="020B0604020202020204" pitchFamily="34" charset="0"/>
              <a:buChar char="•"/>
            </a:pPr>
            <a:r>
              <a:rPr lang="en-US" b="1" i="0" dirty="0">
                <a:effectLst/>
                <a:latin typeface="Söhne"/>
              </a:rPr>
              <a:t>Data</a:t>
            </a:r>
            <a:r>
              <a:rPr lang="en-US" dirty="0">
                <a:solidFill>
                  <a:srgbClr val="374151"/>
                </a:solidFill>
                <a:latin typeface="Söhne"/>
              </a:rPr>
              <a:t>, </a:t>
            </a:r>
            <a:r>
              <a:rPr lang="en-US" b="1" i="0" dirty="0">
                <a:effectLst/>
                <a:latin typeface="Söhne"/>
              </a:rPr>
              <a:t>Model</a:t>
            </a:r>
            <a:r>
              <a:rPr lang="en-US" dirty="0">
                <a:solidFill>
                  <a:srgbClr val="374151"/>
                </a:solidFill>
                <a:latin typeface="Söhne"/>
              </a:rPr>
              <a:t>, </a:t>
            </a:r>
            <a:r>
              <a:rPr lang="en-US" b="1" i="0" dirty="0">
                <a:solidFill>
                  <a:srgbClr val="FF0000"/>
                </a:solidFill>
                <a:effectLst/>
                <a:latin typeface="Söhne"/>
              </a:rPr>
              <a:t>Regularization</a:t>
            </a:r>
            <a:endParaRPr lang="en-US" b="0" i="0" dirty="0">
              <a:solidFill>
                <a:srgbClr val="FF0000"/>
              </a:solidFill>
              <a:effectLst/>
              <a:latin typeface="Söhne"/>
            </a:endParaRPr>
          </a:p>
        </p:txBody>
      </p:sp>
    </p:spTree>
    <p:extLst>
      <p:ext uri="{BB962C8B-B14F-4D97-AF65-F5344CB8AC3E}">
        <p14:creationId xmlns:p14="http://schemas.microsoft.com/office/powerpoint/2010/main" val="1556244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DB7F-D4F4-6A48-CD08-84ADFA828DE5}"/>
              </a:ext>
            </a:extLst>
          </p:cNvPr>
          <p:cNvSpPr>
            <a:spLocks noGrp="1"/>
          </p:cNvSpPr>
          <p:nvPr>
            <p:ph type="title"/>
          </p:nvPr>
        </p:nvSpPr>
        <p:spPr/>
        <p:txBody>
          <a:bodyPr/>
          <a:lstStyle/>
          <a:p>
            <a:endParaRPr lang="en-PK" dirty="0"/>
          </a:p>
        </p:txBody>
      </p:sp>
      <p:sp>
        <p:nvSpPr>
          <p:cNvPr id="3" name="Content Placeholder 2">
            <a:extLst>
              <a:ext uri="{FF2B5EF4-FFF2-40B4-BE49-F238E27FC236}">
                <a16:creationId xmlns:a16="http://schemas.microsoft.com/office/drawing/2014/main" id="{F9DC9628-7947-3F95-A29C-4A18D0F43B17}"/>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2513700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1B46F-8DDD-EB23-09E1-521ADE536355}"/>
              </a:ext>
            </a:extLst>
          </p:cNvPr>
          <p:cNvSpPr>
            <a:spLocks noGrp="1"/>
          </p:cNvSpPr>
          <p:nvPr>
            <p:ph type="ctrTitle"/>
          </p:nvPr>
        </p:nvSpPr>
        <p:spPr/>
        <p:txBody>
          <a:bodyPr/>
          <a:lstStyle/>
          <a:p>
            <a:r>
              <a:rPr lang="en-PK" dirty="0"/>
              <a:t>Regularization</a:t>
            </a:r>
          </a:p>
        </p:txBody>
      </p:sp>
      <p:sp>
        <p:nvSpPr>
          <p:cNvPr id="3" name="Subtitle 2">
            <a:extLst>
              <a:ext uri="{FF2B5EF4-FFF2-40B4-BE49-F238E27FC236}">
                <a16:creationId xmlns:a16="http://schemas.microsoft.com/office/drawing/2014/main" id="{6AE2AAA9-868C-13D0-5487-88EE7937EBFF}"/>
              </a:ext>
            </a:extLst>
          </p:cNvPr>
          <p:cNvSpPr>
            <a:spLocks noGrp="1"/>
          </p:cNvSpPr>
          <p:nvPr>
            <p:ph type="subTitle" idx="1"/>
          </p:nvPr>
        </p:nvSpPr>
        <p:spPr/>
        <p:txBody>
          <a:bodyPr/>
          <a:lstStyle/>
          <a:p>
            <a:endParaRPr lang="en-PK"/>
          </a:p>
        </p:txBody>
      </p:sp>
      <p:sp>
        <p:nvSpPr>
          <p:cNvPr id="4" name="TextBox 3">
            <a:extLst>
              <a:ext uri="{FF2B5EF4-FFF2-40B4-BE49-F238E27FC236}">
                <a16:creationId xmlns:a16="http://schemas.microsoft.com/office/drawing/2014/main" id="{624E9BE2-DD50-4640-B8CA-9F3E9965372B}"/>
              </a:ext>
            </a:extLst>
          </p:cNvPr>
          <p:cNvSpPr txBox="1"/>
          <p:nvPr/>
        </p:nvSpPr>
        <p:spPr>
          <a:xfrm>
            <a:off x="564776" y="6488668"/>
            <a:ext cx="11371729" cy="369332"/>
          </a:xfrm>
          <a:prstGeom prst="rect">
            <a:avLst/>
          </a:prstGeom>
          <a:noFill/>
        </p:spPr>
        <p:txBody>
          <a:bodyPr wrap="square" rtlCol="0">
            <a:spAutoFit/>
          </a:bodyPr>
          <a:lstStyle/>
          <a:p>
            <a:r>
              <a:rPr lang="en-GB" dirty="0"/>
              <a:t>S</a:t>
            </a:r>
            <a:r>
              <a:rPr lang="en-PK" dirty="0"/>
              <a:t>lides from: </a:t>
            </a:r>
            <a:r>
              <a:rPr lang="en-GB" dirty="0"/>
              <a:t>https://</a:t>
            </a:r>
            <a:r>
              <a:rPr lang="en-GB" dirty="0" err="1"/>
              <a:t>harvard-iacs.github.io</a:t>
            </a:r>
            <a:r>
              <a:rPr lang="en-GB" dirty="0"/>
              <a:t>/2019-CS109A/lectures/lecture8/presentation/Lecture8a_Regularization.pptx</a:t>
            </a:r>
            <a:endParaRPr lang="en-PK" dirty="0"/>
          </a:p>
        </p:txBody>
      </p:sp>
    </p:spTree>
    <p:extLst>
      <p:ext uri="{BB962C8B-B14F-4D97-AF65-F5344CB8AC3E}">
        <p14:creationId xmlns:p14="http://schemas.microsoft.com/office/powerpoint/2010/main" val="2326981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An Overview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The idea of regularization revolves around modifying the loss function L; in particular, we add a regularization term that penalizes some specified properties of the model parameters</a:t>
                </a:r>
              </a:p>
              <a:p>
                <a:pPr>
                  <a:spcAft>
                    <a:spcPts val="1200"/>
                  </a:spcAft>
                </a:pPr>
                <a:endParaRPr lang="en-US" sz="2400" dirty="0"/>
              </a:p>
              <a:p>
                <a:pPr>
                  <a:spcAft>
                    <a:spcPts val="1200"/>
                  </a:spcAft>
                </a:pPr>
                <a:endParaRPr lang="en-US" sz="2400" dirty="0"/>
              </a:p>
              <a:p>
                <a:pPr>
                  <a:spcAft>
                    <a:spcPts val="1200"/>
                  </a:spcAft>
                </a:pPr>
                <a:r>
                  <a:rPr lang="en-US" sz="2400" dirty="0"/>
                  <a:t>where </a:t>
                </a:r>
                <a14:m>
                  <m:oMath xmlns:m="http://schemas.openxmlformats.org/officeDocument/2006/math">
                    <m:r>
                      <a:rPr lang="en-US" sz="2400" i="1" smtClean="0">
                        <a:latin typeface="Cambria Math" charset="0"/>
                        <a:ea typeface="Cambria Math" charset="0"/>
                        <a:cs typeface="Cambria Math" charset="0"/>
                      </a:rPr>
                      <m:t>𝜆</m:t>
                    </m:r>
                  </m:oMath>
                </a14:m>
                <a:r>
                  <a:rPr lang="en-US" sz="2400" dirty="0"/>
                  <a:t> is a scalar that gives the weight (or importance) of the regularization term.</a:t>
                </a:r>
              </a:p>
              <a:p>
                <a:pPr>
                  <a:spcAft>
                    <a:spcPts val="1200"/>
                  </a:spcAft>
                </a:pPr>
                <a:r>
                  <a:rPr lang="en-US" sz="2400" dirty="0"/>
                  <a:t>Fitting the model using the modified loss function </a:t>
                </a:r>
                <a:r>
                  <a:rPr lang="en-US" sz="2400" i="1" dirty="0" err="1"/>
                  <a:t>L</a:t>
                </a:r>
                <a:r>
                  <a:rPr lang="en-US" sz="2400" i="1" baseline="-25000" dirty="0" err="1"/>
                  <a:t>reg</a:t>
                </a:r>
                <a:r>
                  <a:rPr lang="en-US" sz="2400" dirty="0"/>
                  <a:t> would result in model parameters with desirable properties (specified by </a:t>
                </a:r>
                <a:r>
                  <a:rPr lang="en-US" sz="2400" i="1" dirty="0"/>
                  <a:t>R</a:t>
                </a:r>
                <a:r>
                  <a:rPr lang="en-US" sz="2400" dirty="0"/>
                  <a:t>).</a:t>
                </a:r>
              </a:p>
              <a:p>
                <a:pPr>
                  <a:spcAft>
                    <a:spcPts val="1200"/>
                  </a:spcAft>
                </a:pPr>
                <a:endParaRPr lang="en-US" sz="2400" dirty="0"/>
              </a:p>
              <a:p>
                <a:pPr>
                  <a:spcAft>
                    <a:spcPts val="1200"/>
                  </a:spcAft>
                </a:pPr>
                <a:endParaRPr lang="en-US" sz="2400" dirty="0"/>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535" b="-1092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3"/>
          <a:stretch>
            <a:fillRect/>
          </a:stretch>
        </p:blipFill>
        <p:spPr>
          <a:xfrm>
            <a:off x="3922859" y="2812538"/>
            <a:ext cx="4148119" cy="404176"/>
          </a:xfrm>
          <a:prstGeom prst="rect">
            <a:avLst/>
          </a:prstGeom>
        </p:spPr>
      </p:pic>
    </p:spTree>
    <p:extLst>
      <p:ext uri="{BB962C8B-B14F-4D97-AF65-F5344CB8AC3E}">
        <p14:creationId xmlns:p14="http://schemas.microsoft.com/office/powerpoint/2010/main" val="143260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Regression</a:t>
            </a:r>
          </a:p>
        </p:txBody>
      </p:sp>
      <p:sp>
        <p:nvSpPr>
          <p:cNvPr id="3" name="Content Placeholder 2"/>
          <p:cNvSpPr>
            <a:spLocks noGrp="1"/>
          </p:cNvSpPr>
          <p:nvPr>
            <p:ph idx="1"/>
          </p:nvPr>
        </p:nvSpPr>
        <p:spPr>
          <a:xfrm>
            <a:off x="833414" y="1177758"/>
            <a:ext cx="10644711" cy="2111143"/>
          </a:xfrm>
        </p:spPr>
        <p:txBody>
          <a:bodyPr/>
          <a:lstStyle/>
          <a:p>
            <a:pPr>
              <a:spcAft>
                <a:spcPts val="1200"/>
              </a:spcAft>
            </a:pPr>
            <a:r>
              <a:rPr lang="en-US" sz="2400" dirty="0"/>
              <a:t>Since we wish to discourage extreme values in model parameter, we need to choose a regularization term that penalizes parameter magnitudes. For our loss function, we will again use MSE.</a:t>
            </a:r>
          </a:p>
          <a:p>
            <a:pPr>
              <a:spcAft>
                <a:spcPts val="1200"/>
              </a:spcAft>
            </a:pPr>
            <a:r>
              <a:rPr lang="en-US" sz="2400" dirty="0"/>
              <a:t>Together our regularized loss function is:</a:t>
            </a:r>
          </a:p>
          <a:p>
            <a:pPr>
              <a:spcAft>
                <a:spcPts val="1200"/>
              </a:spcAft>
            </a:pPr>
            <a:endParaRPr lang="en-US" sz="2400" dirty="0"/>
          </a:p>
          <a:p>
            <a:pPr>
              <a:spcAft>
                <a:spcPts val="1200"/>
              </a:spcAft>
            </a:pPr>
            <a:endParaRPr lang="en-US" sz="2400" dirty="0"/>
          </a:p>
          <a:p>
            <a:pPr>
              <a:spcAft>
                <a:spcPts val="1200"/>
              </a:spcAft>
            </a:pPr>
            <a:r>
              <a:rPr lang="en-US" sz="2400" dirty="0"/>
              <a:t>Note that              is the </a:t>
            </a:r>
            <a:r>
              <a:rPr lang="en-US" sz="2400" b="1" i="1" dirty="0">
                <a:latin typeface="STIXGeneral" charset="0"/>
                <a:ea typeface="STIXGeneral" charset="0"/>
                <a:cs typeface="STIXGeneral" charset="0"/>
              </a:rPr>
              <a:t>l</a:t>
            </a:r>
            <a:r>
              <a:rPr lang="en-US" sz="2400" b="1" baseline="-25000" dirty="0"/>
              <a:t>1 </a:t>
            </a:r>
            <a:r>
              <a:rPr lang="en-US" sz="2400" dirty="0"/>
              <a:t>norm of the vector </a:t>
            </a:r>
            <a:r>
              <a:rPr lang="en-US" sz="2400" b="1" i="1" dirty="0">
                <a:latin typeface="Symbol" charset="2"/>
                <a:ea typeface="Symbol" charset="2"/>
                <a:cs typeface="Symbol" charset="2"/>
              </a:rPr>
              <a:t>b</a:t>
            </a:r>
            <a:endParaRPr lang="en-US" sz="2400" dirty="0"/>
          </a:p>
          <a:p>
            <a:pPr>
              <a:spcAft>
                <a:spcPts val="1200"/>
              </a:spcAft>
            </a:pPr>
            <a:endParaRPr lang="en-US" sz="2400" dirty="0"/>
          </a:p>
          <a:p>
            <a:pPr>
              <a:spcAft>
                <a:spcPts val="1200"/>
              </a:spcAft>
            </a:pPr>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2558303" y="3071469"/>
            <a:ext cx="6716629" cy="1066589"/>
          </a:xfrm>
          <a:prstGeom prst="rect">
            <a:avLst/>
          </a:prstGeom>
        </p:spPr>
      </p:pic>
      <p:pic>
        <p:nvPicPr>
          <p:cNvPr id="7" name="Picture 6"/>
          <p:cNvPicPr>
            <a:picLocks noChangeAspect="1"/>
          </p:cNvPicPr>
          <p:nvPr/>
        </p:nvPicPr>
        <p:blipFill>
          <a:blip r:embed="rId3"/>
          <a:stretch>
            <a:fillRect/>
          </a:stretch>
        </p:blipFill>
        <p:spPr>
          <a:xfrm>
            <a:off x="2392447" y="4160785"/>
            <a:ext cx="711700" cy="724759"/>
          </a:xfrm>
          <a:prstGeom prst="rect">
            <a:avLst/>
          </a:prstGeom>
        </p:spPr>
      </p:pic>
      <p:pic>
        <p:nvPicPr>
          <p:cNvPr id="8" name="Picture 7"/>
          <p:cNvPicPr>
            <a:picLocks noChangeAspect="1"/>
          </p:cNvPicPr>
          <p:nvPr/>
        </p:nvPicPr>
        <p:blipFill>
          <a:blip r:embed="rId4"/>
          <a:stretch>
            <a:fillRect/>
          </a:stretch>
        </p:blipFill>
        <p:spPr>
          <a:xfrm>
            <a:off x="4710542" y="4987216"/>
            <a:ext cx="2412152" cy="1159086"/>
          </a:xfrm>
          <a:prstGeom prst="rect">
            <a:avLst/>
          </a:prstGeom>
        </p:spPr>
      </p:pic>
      <p:sp>
        <p:nvSpPr>
          <p:cNvPr id="6" name="Oval 5"/>
          <p:cNvSpPr/>
          <p:nvPr/>
        </p:nvSpPr>
        <p:spPr>
          <a:xfrm>
            <a:off x="7987553" y="3805518"/>
            <a:ext cx="766482" cy="457200"/>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7146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3" name="Content Placeholder 2"/>
          <p:cNvSpPr>
            <a:spLocks noGrp="1"/>
          </p:cNvSpPr>
          <p:nvPr>
            <p:ph idx="1"/>
          </p:nvPr>
        </p:nvSpPr>
        <p:spPr>
          <a:xfrm>
            <a:off x="833415" y="1177758"/>
            <a:ext cx="10632680" cy="2111143"/>
          </a:xfrm>
        </p:spPr>
        <p:txBody>
          <a:bodyPr/>
          <a:lstStyle/>
          <a:p>
            <a:r>
              <a:rPr lang="en-US" sz="2400" dirty="0"/>
              <a:t>Alternatively, we can choose a regularization term that penalizes the squares of the parameter magnitudes. Then, our regularized loss function is:</a:t>
            </a:r>
          </a:p>
          <a:p>
            <a:endParaRPr lang="en-US" sz="2400" dirty="0"/>
          </a:p>
          <a:p>
            <a:endParaRPr lang="en-US" sz="2400" dirty="0"/>
          </a:p>
          <a:p>
            <a:endParaRPr lang="en-US" sz="2400" dirty="0"/>
          </a:p>
          <a:p>
            <a:r>
              <a:rPr lang="en-US" sz="2400" dirty="0"/>
              <a:t>Note that               is the square of the </a:t>
            </a:r>
            <a:r>
              <a:rPr lang="en-US" sz="2400" b="1" i="1" dirty="0">
                <a:latin typeface="STIXGeneral" charset="0"/>
                <a:ea typeface="STIXGeneral" charset="0"/>
                <a:cs typeface="STIXGeneral" charset="0"/>
              </a:rPr>
              <a:t>l</a:t>
            </a:r>
            <a:r>
              <a:rPr lang="en-US" sz="2400" b="1" baseline="-25000" dirty="0"/>
              <a:t>2  </a:t>
            </a:r>
            <a:r>
              <a:rPr lang="en-US" sz="2400" dirty="0"/>
              <a:t>norm of the vector </a:t>
            </a:r>
            <a:r>
              <a:rPr lang="en-US" sz="2400" b="1" i="1" dirty="0">
                <a:latin typeface="Symbol" charset="2"/>
                <a:ea typeface="Symbol" charset="2"/>
                <a:cs typeface="Symbol" charset="2"/>
              </a:rPr>
              <a:t>b</a:t>
            </a:r>
          </a:p>
          <a:p>
            <a:endParaRPr lang="en-US" sz="2400" b="1" i="1" dirty="0">
              <a:latin typeface="Symbol" charset="2"/>
              <a:ea typeface="Symbol" charset="2"/>
              <a:cs typeface="Symbol" charset="2"/>
            </a:endParaRPr>
          </a:p>
          <a:p>
            <a:endParaRPr lang="en-US" sz="2400"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stretch>
            <a:fillRect/>
          </a:stretch>
        </p:blipFill>
        <p:spPr>
          <a:xfrm>
            <a:off x="2730165" y="2242626"/>
            <a:ext cx="6731669" cy="1142531"/>
          </a:xfrm>
          <a:prstGeom prst="rect">
            <a:avLst/>
          </a:prstGeom>
        </p:spPr>
      </p:pic>
      <p:pic>
        <p:nvPicPr>
          <p:cNvPr id="5" name="Picture 4"/>
          <p:cNvPicPr>
            <a:picLocks noChangeAspect="1"/>
          </p:cNvPicPr>
          <p:nvPr/>
        </p:nvPicPr>
        <p:blipFill>
          <a:blip r:embed="rId3"/>
          <a:stretch>
            <a:fillRect/>
          </a:stretch>
        </p:blipFill>
        <p:spPr>
          <a:xfrm>
            <a:off x="2371414" y="3553264"/>
            <a:ext cx="813758" cy="716882"/>
          </a:xfrm>
          <a:prstGeom prst="rect">
            <a:avLst/>
          </a:prstGeom>
        </p:spPr>
      </p:pic>
      <p:pic>
        <p:nvPicPr>
          <p:cNvPr id="6" name="Picture 5"/>
          <p:cNvPicPr>
            <a:picLocks noChangeAspect="1"/>
          </p:cNvPicPr>
          <p:nvPr/>
        </p:nvPicPr>
        <p:blipFill>
          <a:blip r:embed="rId4"/>
          <a:stretch>
            <a:fillRect/>
          </a:stretch>
        </p:blipFill>
        <p:spPr>
          <a:xfrm>
            <a:off x="5061952" y="4626818"/>
            <a:ext cx="2181058" cy="1131296"/>
          </a:xfrm>
          <a:prstGeom prst="rect">
            <a:avLst/>
          </a:prstGeom>
        </p:spPr>
      </p:pic>
      <p:sp>
        <p:nvSpPr>
          <p:cNvPr id="8" name="Oval 7"/>
          <p:cNvSpPr/>
          <p:nvPr/>
        </p:nvSpPr>
        <p:spPr>
          <a:xfrm>
            <a:off x="8269942" y="3025652"/>
            <a:ext cx="766482" cy="457200"/>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8534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EDA5C-8D38-E247-BFFF-06CC9D3AD208}"/>
              </a:ext>
            </a:extLst>
          </p:cNvPr>
          <p:cNvSpPr>
            <a:spLocks noGrp="1"/>
          </p:cNvSpPr>
          <p:nvPr>
            <p:ph type="title"/>
          </p:nvPr>
        </p:nvSpPr>
        <p:spPr/>
        <p:txBody>
          <a:bodyPr/>
          <a:lstStyle/>
          <a:p>
            <a:r>
              <a:rPr lang="en-US"/>
              <a:t>Simple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3B55CF-31FA-6B44-8BC5-592D1C64DAD5}"/>
                  </a:ext>
                </a:extLst>
              </p:cNvPr>
              <p:cNvSpPr>
                <a:spLocks noGrp="1"/>
              </p:cNvSpPr>
              <p:nvPr>
                <p:ph idx="1"/>
              </p:nvPr>
            </p:nvSpPr>
            <p:spPr/>
            <p:txBody>
              <a:bodyPr/>
              <a:lstStyle/>
              <a:p>
                <a:r>
                  <a:rPr lang="en-US" dirty="0"/>
                  <a:t>Input: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∈{1,2,…,</m:t>
                    </m:r>
                    <m:r>
                      <a:rPr lang="en-US" b="0" i="1" smtClean="0">
                        <a:latin typeface="Cambria Math" panose="02040503050406030204" pitchFamily="18" charset="0"/>
                      </a:rPr>
                      <m:t>𝑁</m:t>
                    </m:r>
                    <m:r>
                      <a:rPr lang="en-US" b="0" i="1" smtClean="0">
                        <a:latin typeface="Cambria Math" panose="02040503050406030204" pitchFamily="18" charset="0"/>
                      </a:rPr>
                      <m:t>}</m:t>
                    </m:r>
                  </m:oMath>
                </a14:m>
                <a:endParaRPr lang="en-US" dirty="0"/>
              </a:p>
              <a:p>
                <a:r>
                  <a:rPr lang="en-US" dirty="0"/>
                  <a:t>Goal: learn values of variable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p>
              <a:p>
                <a:endParaRPr lang="en-US" dirty="0"/>
              </a:p>
              <a:p>
                <a:endParaRPr lang="en-US" dirty="0"/>
              </a:p>
              <a:p>
                <a:endParaRPr lang="en-US" dirty="0"/>
              </a:p>
              <a:p>
                <a:r>
                  <a:rPr lang="en-US" dirty="0"/>
                  <a:t>Question: How many points in a plane do we need to fit a line through it?</a:t>
                </a:r>
              </a:p>
            </p:txBody>
          </p:sp>
        </mc:Choice>
        <mc:Fallback xmlns="">
          <p:sp>
            <p:nvSpPr>
              <p:cNvPr id="3" name="Content Placeholder 2">
                <a:extLst>
                  <a:ext uri="{FF2B5EF4-FFF2-40B4-BE49-F238E27FC236}">
                    <a16:creationId xmlns:a16="http://schemas.microsoft.com/office/drawing/2014/main" id="{543B55CF-31FA-6B44-8BC5-592D1C64DAD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PK">
                    <a:noFill/>
                  </a:rPr>
                  <a:t> </a:t>
                </a:r>
              </a:p>
            </p:txBody>
          </p:sp>
        </mc:Fallback>
      </mc:AlternateContent>
    </p:spTree>
    <p:extLst>
      <p:ext uri="{BB962C8B-B14F-4D97-AF65-F5344CB8AC3E}">
        <p14:creationId xmlns:p14="http://schemas.microsoft.com/office/powerpoint/2010/main" val="3462601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t>
            </a:r>
            <a:r>
              <a:rPr lang="en-US" dirty="0">
                <a:latin typeface="Symbol" charset="2"/>
                <a:ea typeface="Symbol" charset="2"/>
                <a:cs typeface="Symbol" charset="2"/>
              </a:rPr>
              <a:t>l</a:t>
            </a:r>
          </a:p>
        </p:txBody>
      </p:sp>
      <p:sp>
        <p:nvSpPr>
          <p:cNvPr id="3" name="Content Placeholder 2"/>
          <p:cNvSpPr>
            <a:spLocks noGrp="1"/>
          </p:cNvSpPr>
          <p:nvPr>
            <p:ph idx="1"/>
          </p:nvPr>
        </p:nvSpPr>
        <p:spPr/>
        <p:txBody>
          <a:bodyPr/>
          <a:lstStyle/>
          <a:p>
            <a:pPr>
              <a:spcAft>
                <a:spcPts val="1200"/>
              </a:spcAft>
            </a:pPr>
            <a:r>
              <a:rPr lang="en-US" sz="2400" dirty="0"/>
              <a:t>In both ridge and LASSO regression, we see that the larger our choice of the </a:t>
            </a:r>
            <a:r>
              <a:rPr lang="en-US" sz="2400" b="1" dirty="0"/>
              <a:t>regularization parameter </a:t>
            </a:r>
            <a:r>
              <a:rPr lang="en-US" sz="2400" dirty="0">
                <a:latin typeface="Symbol" charset="2"/>
                <a:ea typeface="Symbol" charset="2"/>
                <a:cs typeface="Symbol" charset="2"/>
              </a:rPr>
              <a:t>l, </a:t>
            </a:r>
            <a:r>
              <a:rPr lang="en-US" sz="2400" dirty="0"/>
              <a:t>the more heavily we penalize large values in </a:t>
            </a:r>
            <a:r>
              <a:rPr lang="en-US" sz="2400" b="1" i="1" dirty="0">
                <a:latin typeface="Symbol" charset="2"/>
                <a:ea typeface="Symbol" charset="2"/>
                <a:cs typeface="Symbol" charset="2"/>
              </a:rPr>
              <a:t>b,</a:t>
            </a:r>
            <a:endParaRPr lang="en-US" sz="2400" dirty="0"/>
          </a:p>
          <a:p>
            <a:pPr marL="342900" indent="-342900">
              <a:spcAft>
                <a:spcPts val="1200"/>
              </a:spcAft>
              <a:buFont typeface="Arial" charset="0"/>
              <a:buChar char="•"/>
            </a:pPr>
            <a:r>
              <a:rPr lang="en-US" sz="2400" dirty="0"/>
              <a:t>If </a:t>
            </a:r>
            <a:r>
              <a:rPr lang="en-US" sz="2400" dirty="0">
                <a:latin typeface="Symbol" charset="2"/>
                <a:ea typeface="Symbol" charset="2"/>
                <a:cs typeface="Symbol" charset="2"/>
              </a:rPr>
              <a:t>l </a:t>
            </a:r>
            <a:r>
              <a:rPr lang="en-US" sz="2400" dirty="0"/>
              <a:t>is close to zero, we recover the MSE, i.e. ridge and LASSO regression is just ordinary regression.</a:t>
            </a:r>
          </a:p>
          <a:p>
            <a:pPr marL="342900" indent="-342900">
              <a:spcAft>
                <a:spcPts val="1200"/>
              </a:spcAft>
              <a:buFont typeface="Arial" charset="0"/>
              <a:buChar char="•"/>
            </a:pPr>
            <a:r>
              <a:rPr lang="en-US" sz="2400" dirty="0"/>
              <a:t>If </a:t>
            </a:r>
            <a:r>
              <a:rPr lang="en-US" sz="2400" dirty="0">
                <a:latin typeface="Symbol" charset="2"/>
                <a:ea typeface="Symbol" charset="2"/>
                <a:cs typeface="Symbol" charset="2"/>
              </a:rPr>
              <a:t>l </a:t>
            </a:r>
            <a:r>
              <a:rPr lang="en-US" sz="2400" dirty="0"/>
              <a:t>is sufficiently large, the MSE term in the regularized loss function will be insignificant and the regularization term will force </a:t>
            </a:r>
            <a:r>
              <a:rPr lang="en-US" sz="2400" b="1" i="1" dirty="0">
                <a:latin typeface="Symbol" charset="2"/>
                <a:ea typeface="Symbol" charset="2"/>
                <a:cs typeface="Symbol" charset="2"/>
              </a:rPr>
              <a:t>b</a:t>
            </a:r>
            <a:r>
              <a:rPr lang="en-US" sz="2400" baseline="-25000" dirty="0">
                <a:latin typeface="Karla" charset="0"/>
                <a:ea typeface="Karla" charset="0"/>
                <a:cs typeface="Karla" charset="0"/>
              </a:rPr>
              <a:t>ridge</a:t>
            </a:r>
            <a:r>
              <a:rPr lang="en-US" sz="2400" dirty="0"/>
              <a:t> and </a:t>
            </a:r>
            <a:r>
              <a:rPr lang="en-US" sz="2400" b="1" i="1" dirty="0" err="1">
                <a:latin typeface="Symbol" charset="2"/>
                <a:ea typeface="Symbol" charset="2"/>
                <a:cs typeface="Symbol" charset="2"/>
              </a:rPr>
              <a:t>b</a:t>
            </a:r>
            <a:r>
              <a:rPr lang="en-US" sz="2400" baseline="-25000" dirty="0" err="1">
                <a:latin typeface="Karla" charset="0"/>
                <a:ea typeface="Karla" charset="0"/>
                <a:cs typeface="Karla" charset="0"/>
              </a:rPr>
              <a:t>LASSO</a:t>
            </a:r>
            <a:r>
              <a:rPr lang="en-US" sz="2400" baseline="-25000" dirty="0">
                <a:latin typeface="Karla" charset="0"/>
                <a:ea typeface="Karla" charset="0"/>
                <a:cs typeface="Karla" charset="0"/>
              </a:rPr>
              <a:t> </a:t>
            </a:r>
            <a:r>
              <a:rPr lang="en-US" sz="2400" dirty="0"/>
              <a:t>to be close to zero.</a:t>
            </a:r>
          </a:p>
          <a:p>
            <a:pPr>
              <a:spcAft>
                <a:spcPts val="1200"/>
              </a:spcAft>
            </a:pPr>
            <a:r>
              <a:rPr lang="en-US" sz="2400" dirty="0"/>
              <a:t>To avoid ad-hoc choices, we should select </a:t>
            </a:r>
            <a:r>
              <a:rPr lang="en-US" sz="2400" dirty="0">
                <a:latin typeface="Symbol" charset="2"/>
                <a:ea typeface="Symbol" charset="2"/>
                <a:cs typeface="Symbol" charset="2"/>
              </a:rPr>
              <a:t>l</a:t>
            </a:r>
            <a:r>
              <a:rPr lang="en-US" sz="2400" dirty="0"/>
              <a:t> using cross-validation.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83448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LASSO - Computational complexity</a:t>
            </a:r>
          </a:p>
        </p:txBody>
      </p:sp>
      <p:sp>
        <p:nvSpPr>
          <p:cNvPr id="3" name="Content Placeholder 2"/>
          <p:cNvSpPr>
            <a:spLocks noGrp="1"/>
          </p:cNvSpPr>
          <p:nvPr>
            <p:ph idx="1"/>
          </p:nvPr>
        </p:nvSpPr>
        <p:spPr/>
        <p:txBody>
          <a:bodyPr/>
          <a:lstStyle/>
          <a:p>
            <a:pPr>
              <a:spcAft>
                <a:spcPts val="600"/>
              </a:spcAft>
            </a:pPr>
            <a:r>
              <a:rPr lang="en-US" sz="2400" dirty="0"/>
              <a:t>Solution to ridge regression:</a:t>
            </a:r>
          </a:p>
          <a:p>
            <a:pPr>
              <a:spcAft>
                <a:spcPts val="600"/>
              </a:spcAft>
            </a:pPr>
            <a:endParaRPr lang="en-US" sz="2400" dirty="0"/>
          </a:p>
          <a:p>
            <a:pPr>
              <a:spcAft>
                <a:spcPts val="600"/>
              </a:spcAft>
            </a:pPr>
            <a:endParaRPr lang="en-US" sz="2400" dirty="0"/>
          </a:p>
          <a:p>
            <a:pPr>
              <a:spcAft>
                <a:spcPts val="600"/>
              </a:spcAft>
            </a:pPr>
            <a:endParaRPr lang="en-US" sz="2400" dirty="0"/>
          </a:p>
          <a:p>
            <a:pPr>
              <a:spcAft>
                <a:spcPts val="600"/>
              </a:spcAft>
            </a:pPr>
            <a:r>
              <a:rPr lang="en-US" sz="2400" dirty="0"/>
              <a:t>The solution to the LASSO regression:</a:t>
            </a:r>
          </a:p>
          <a:p>
            <a:pPr>
              <a:spcAft>
                <a:spcPts val="600"/>
              </a:spcAft>
            </a:pPr>
            <a:endParaRPr lang="en-US" sz="2400" dirty="0"/>
          </a:p>
          <a:p>
            <a:pPr marL="457182" lvl="1" indent="0">
              <a:spcAft>
                <a:spcPts val="600"/>
              </a:spcAft>
              <a:buNone/>
            </a:pPr>
            <a:r>
              <a:rPr lang="en-US" dirty="0"/>
              <a:t>LASSO has no conventional analytical solution, as the L1 norm has no derivative at 0. We can, however, use the concept of </a:t>
            </a:r>
            <a:r>
              <a:rPr lang="en-US" dirty="0" err="1">
                <a:solidFill>
                  <a:srgbClr val="C00000"/>
                </a:solidFill>
              </a:rPr>
              <a:t>subdifferential</a:t>
            </a:r>
            <a:r>
              <a:rPr lang="en-US" dirty="0"/>
              <a:t> or </a:t>
            </a:r>
            <a:r>
              <a:rPr lang="en-US" dirty="0" err="1">
                <a:solidFill>
                  <a:srgbClr val="C00000"/>
                </a:solidFill>
              </a:rPr>
              <a:t>subgradient</a:t>
            </a:r>
            <a:r>
              <a:rPr lang="en-US" dirty="0"/>
              <a:t> to find a manageable expression. See a</a:t>
            </a:r>
            <a:r>
              <a:rPr lang="mr-IN" dirty="0"/>
              <a:t>–</a:t>
            </a:r>
            <a:r>
              <a:rPr lang="en-US" dirty="0"/>
              <a:t>sec2 for details. 	</a:t>
            </a:r>
            <a:r>
              <a:rPr lang="en-US" sz="2000" dirty="0"/>
              <a:t>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stretch>
            <a:fillRect/>
          </a:stretch>
        </p:blipFill>
        <p:spPr>
          <a:xfrm>
            <a:off x="3645569" y="2012678"/>
            <a:ext cx="4186989" cy="441302"/>
          </a:xfrm>
          <a:prstGeom prst="rect">
            <a:avLst/>
          </a:prstGeom>
        </p:spPr>
      </p:pic>
    </p:spTree>
    <p:extLst>
      <p:ext uri="{BB962C8B-B14F-4D97-AF65-F5344CB8AC3E}">
        <p14:creationId xmlns:p14="http://schemas.microsoft.com/office/powerpoint/2010/main" val="177395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Parameter with a Validation </a:t>
            </a:r>
            <a:r>
              <a:rPr lang="en-US" dirty="0" err="1"/>
              <a:t>Seet</a:t>
            </a:r>
            <a:endParaRPr lang="en-US" dirty="0"/>
          </a:p>
        </p:txBody>
      </p:sp>
      <p:sp>
        <p:nvSpPr>
          <p:cNvPr id="3" name="Content Placeholder 2"/>
          <p:cNvSpPr>
            <a:spLocks noGrp="1"/>
          </p:cNvSpPr>
          <p:nvPr>
            <p:ph idx="1"/>
          </p:nvPr>
        </p:nvSpPr>
        <p:spPr/>
        <p:txBody>
          <a:bodyPr/>
          <a:lstStyle/>
          <a:p>
            <a:pPr>
              <a:spcAft>
                <a:spcPts val="600"/>
              </a:spcAft>
            </a:pPr>
            <a:endParaRPr lang="en-US" dirty="0"/>
          </a:p>
          <a:p>
            <a:pPr>
              <a:spcAft>
                <a:spcPts val="600"/>
              </a:spcAft>
            </a:pPr>
            <a:r>
              <a:rPr lang="en-US" dirty="0"/>
              <a:t>The solution of the Ridge/Lasso regression involves three steps:</a:t>
            </a:r>
          </a:p>
          <a:p>
            <a:pPr marL="342900" indent="-342900">
              <a:spcAft>
                <a:spcPts val="600"/>
              </a:spcAft>
              <a:buFont typeface="Arial" charset="0"/>
              <a:buChar char="•"/>
            </a:pPr>
            <a:r>
              <a:rPr lang="en-US" dirty="0"/>
              <a:t>Select </a:t>
            </a:r>
            <a:r>
              <a:rPr lang="en-US" dirty="0">
                <a:latin typeface="Symbol" charset="2"/>
                <a:ea typeface="Symbol" charset="2"/>
                <a:cs typeface="Symbol" charset="2"/>
              </a:rPr>
              <a:t>l </a:t>
            </a:r>
          </a:p>
          <a:p>
            <a:pPr marL="342900" indent="-342900">
              <a:spcAft>
                <a:spcPts val="600"/>
              </a:spcAft>
              <a:buFont typeface="Arial" charset="0"/>
              <a:buChar char="•"/>
            </a:pPr>
            <a:r>
              <a:rPr lang="en-US" dirty="0"/>
              <a:t>Find the minimum of the ridge/Lasso regression loss function (using the formula for ridge) and record the  </a:t>
            </a:r>
            <a:r>
              <a:rPr lang="en-US" i="1" dirty="0"/>
              <a:t>MSE</a:t>
            </a:r>
            <a:r>
              <a:rPr lang="en-US" baseline="30000" dirty="0"/>
              <a:t> </a:t>
            </a:r>
            <a:r>
              <a:rPr lang="en-US" dirty="0"/>
              <a:t> </a:t>
            </a:r>
            <a:r>
              <a:rPr lang="en-US" b="1" dirty="0"/>
              <a:t>on </a:t>
            </a:r>
            <a:r>
              <a:rPr lang="en-US" b="1"/>
              <a:t>the validation set</a:t>
            </a:r>
            <a:r>
              <a:rPr lang="en-US" dirty="0"/>
              <a:t>. </a:t>
            </a:r>
          </a:p>
          <a:p>
            <a:pPr marL="342900" indent="-342900">
              <a:spcAft>
                <a:spcPts val="600"/>
              </a:spcAft>
              <a:buFont typeface="Arial" charset="0"/>
              <a:buChar char="•"/>
            </a:pPr>
            <a:r>
              <a:rPr lang="en-US" dirty="0"/>
              <a:t>Find the</a:t>
            </a:r>
            <a:r>
              <a:rPr lang="en-US" dirty="0">
                <a:latin typeface="Symbol" charset="2"/>
                <a:ea typeface="Symbol" charset="2"/>
                <a:cs typeface="Symbol" charset="2"/>
              </a:rPr>
              <a:t> l</a:t>
            </a:r>
            <a:r>
              <a:rPr lang="en-US" dirty="0"/>
              <a:t> that gives the smallest</a:t>
            </a:r>
            <a:r>
              <a:rPr lang="en-US" i="1" dirty="0"/>
              <a:t> MSE</a:t>
            </a:r>
            <a:endParaRPr lang="en-US" baseline="300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16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501510" y="3245892"/>
            <a:ext cx="4747059" cy="1567301"/>
            <a:chOff x="1752276" y="1849318"/>
            <a:chExt cx="4747059" cy="1567301"/>
          </a:xfrm>
        </p:grpSpPr>
        <p:sp>
          <p:nvSpPr>
            <p:cNvPr id="24" name="Oval 23"/>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6" name="Group 35"/>
          <p:cNvGrpSpPr/>
          <p:nvPr/>
        </p:nvGrpSpPr>
        <p:grpSpPr>
          <a:xfrm>
            <a:off x="1274244" y="4164506"/>
            <a:ext cx="1747459" cy="1791051"/>
            <a:chOff x="2164154" y="3756858"/>
            <a:chExt cx="1747459" cy="1791051"/>
          </a:xfrm>
        </p:grpSpPr>
        <p:sp>
          <p:nvSpPr>
            <p:cNvPr id="14" name="Rectangle 13"/>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TextBox 31"/>
            <p:cNvSpPr txBox="1"/>
            <p:nvPr/>
          </p:nvSpPr>
          <p:spPr>
            <a:xfrm>
              <a:off x="3603515" y="4548163"/>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a:t>
              </a:r>
            </a:p>
          </p:txBody>
        </p:sp>
        <p:sp>
          <p:nvSpPr>
            <p:cNvPr id="33" name="TextBox 32"/>
            <p:cNvSpPr txBox="1"/>
            <p:nvPr/>
          </p:nvSpPr>
          <p:spPr>
            <a:xfrm>
              <a:off x="2465749" y="3756858"/>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grpSp>
      <p:sp>
        <p:nvSpPr>
          <p:cNvPr id="2" name="Title 1"/>
          <p:cNvSpPr>
            <a:spLocks noGrp="1"/>
          </p:cNvSpPr>
          <p:nvPr>
            <p:ph type="title"/>
          </p:nvPr>
        </p:nvSpPr>
        <p:spPr>
          <a:xfrm>
            <a:off x="349292" y="178629"/>
            <a:ext cx="11493416" cy="767276"/>
          </a:xfrm>
        </p:spPr>
        <p:txBody>
          <a:bodyPr/>
          <a:lstStyle/>
          <a:p>
            <a:r>
              <a:rPr lang="en-US" dirty="0"/>
              <a:t>The Geometry of Regularization (LASSO)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15124" y="884009"/>
                <a:ext cx="10327008" cy="2111143"/>
              </a:xfrm>
            </p:spPr>
            <p: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i="1">
                              <a:solidFill>
                                <a:schemeClr val="tx1">
                                  <a:lumMod val="75000"/>
                                  <a:lumOff val="25000"/>
                                </a:schemeClr>
                              </a:solidFill>
                              <a:latin typeface="Cambria Math" charset="0"/>
                            </a:rPr>
                            <m:t>𝐿𝐴𝑆𝑆𝑂</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𝑖</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𝑛</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nary>
                      <m:sSup>
                        <m:sSupPr>
                          <m:ctrlPr>
                            <a:rPr lang="en-US" sz="2400" i="1">
                              <a:solidFill>
                                <a:schemeClr val="tx1">
                                  <a:lumMod val="75000"/>
                                  <a:lumOff val="25000"/>
                                </a:schemeClr>
                              </a:solidFill>
                              <a:latin typeface="Cambria Math" panose="02040503050406030204" pitchFamily="18" charset="0"/>
                            </a:rPr>
                          </m:ctrlPr>
                        </m:sSupPr>
                        <m:e>
                          <m:r>
                            <a:rPr lang="en-US" sz="2400" b="1" i="1">
                              <a:solidFill>
                                <a:schemeClr val="tx1">
                                  <a:lumMod val="75000"/>
                                  <a:lumOff val="25000"/>
                                </a:schemeClr>
                              </a:solidFill>
                              <a:latin typeface="Cambria Math" charset="0"/>
                            </a:rPr>
                            <m:t>𝜷</m:t>
                          </m:r>
                        </m:e>
                        <m:sup>
                          <m:r>
                            <a:rPr lang="en-US" sz="2400" i="1">
                              <a:solidFill>
                                <a:schemeClr val="tx1">
                                  <a:lumMod val="75000"/>
                                  <a:lumOff val="25000"/>
                                </a:schemeClr>
                              </a:solidFill>
                              <a:latin typeface="Cambria Math" charset="0"/>
                            </a:rPr>
                            <m:t>𝑇</m:t>
                          </m:r>
                        </m:sup>
                      </m:sSup>
                      <m:r>
                        <a:rPr lang="en-US" sz="2400" b="1" i="1">
                          <a:solidFill>
                            <a:schemeClr val="tx1">
                              <a:lumMod val="75000"/>
                              <a:lumOff val="25000"/>
                            </a:schemeClr>
                          </a:solidFill>
                          <a:latin typeface="Cambria Math" charset="0"/>
                        </a:rPr>
                        <m:t>𝒙</m:t>
                      </m:r>
                      <m:sSup>
                        <m:sSupPr>
                          <m:ctrlPr>
                            <a:rPr lang="en-US" sz="2400" i="1">
                              <a:solidFill>
                                <a:schemeClr val="tx1">
                                  <a:lumMod val="75000"/>
                                  <a:lumOff val="25000"/>
                                </a:schemeClr>
                              </a:solidFill>
                              <a:latin typeface="Cambria Math" panose="02040503050406030204" pitchFamily="18" charset="0"/>
                            </a:rPr>
                          </m:ctrlPr>
                        </m:sSupPr>
                        <m:e>
                          <m:d>
                            <m:dPr>
                              <m:begChr m:val=""/>
                              <m:endChr m:val="|"/>
                              <m:ctrlPr>
                                <a:rPr lang="en-US" sz="2400" i="1">
                                  <a:solidFill>
                                    <a:schemeClr val="tx1">
                                      <a:lumMod val="75000"/>
                                      <a:lumOff val="25000"/>
                                    </a:schemeClr>
                                  </a:solidFill>
                                  <a:latin typeface="Cambria Math" panose="02040503050406030204" pitchFamily="18" charset="0"/>
                                </a:rPr>
                              </m:ctrlPr>
                            </m:dPr>
                            <m:e>
                              <m:r>
                                <a:rPr lang="en-US" sz="2400">
                                  <a:solidFill>
                                    <a:schemeClr val="tx1">
                                      <a:lumMod val="75000"/>
                                      <a:lumOff val="25000"/>
                                    </a:schemeClr>
                                  </a:solidFill>
                                  <a:latin typeface="Cambria Math" charset="0"/>
                                </a:rPr>
                                <m:t>​</m:t>
                              </m:r>
                            </m:e>
                          </m:d>
                        </m:e>
                        <m:sup>
                          <m:r>
                            <a:rPr lang="en-US" sz="2400" i="1">
                              <a:solidFill>
                                <a:schemeClr val="tx1">
                                  <a:lumMod val="75000"/>
                                  <a:lumOff val="25000"/>
                                </a:schemeClr>
                              </a:solidFill>
                              <a:latin typeface="Cambria Math" charset="0"/>
                            </a:rPr>
                            <m:t>2</m:t>
                          </m:r>
                        </m:sup>
                      </m:s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𝜆</m:t>
                      </m:r>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𝑗</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𝐽</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e>
                      </m:nary>
                    </m:oMath>
                  </m:oMathPara>
                </a14:m>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15124" y="884009"/>
                <a:ext cx="10327008" cy="2111143"/>
              </a:xfrm>
              <a:blipFill rotWithShape="0">
                <a:blip r:embed="rId3"/>
                <a:stretch>
                  <a:fillRect/>
                </a:stretch>
              </a:blipFill>
            </p:spPr>
            <p:txBody>
              <a:bodyPr/>
              <a:lstStyle/>
              <a:p>
                <a:r>
                  <a:rPr lang="en-US">
                    <a:noFill/>
                  </a:rPr>
                  <a:t> </a:t>
                </a:r>
              </a:p>
            </p:txBody>
          </p:sp>
        </mc:Fallback>
      </mc:AlternateContent>
      <p:sp>
        <p:nvSpPr>
          <p:cNvPr id="49" name="Slide Number Placeholder 4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0" name="Group 19"/>
          <p:cNvGrpSpPr/>
          <p:nvPr/>
        </p:nvGrpSpPr>
        <p:grpSpPr>
          <a:xfrm>
            <a:off x="767537" y="3109260"/>
            <a:ext cx="3249927" cy="3288314"/>
            <a:chOff x="1655805" y="2662545"/>
            <a:chExt cx="3249927" cy="3288314"/>
          </a:xfrm>
        </p:grpSpPr>
        <p:grpSp>
          <p:nvGrpSpPr>
            <p:cNvPr id="10" name="Group 9"/>
            <p:cNvGrpSpPr/>
            <p:nvPr/>
          </p:nvGrpSpPr>
          <p:grpSpPr>
            <a:xfrm>
              <a:off x="1655805" y="2674847"/>
              <a:ext cx="3101546" cy="3276012"/>
              <a:chOff x="1655805" y="2674847"/>
              <a:chExt cx="3101546" cy="3276012"/>
            </a:xfrm>
          </p:grpSpPr>
          <p:cxnSp>
            <p:nvCxnSpPr>
              <p:cNvPr id="6" name="Straight Arrow Connector 5"/>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4441374" y="4978399"/>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313074" y="2662545"/>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5"/>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Rectangle 21"/>
              <p:cNvSpPr/>
              <p:nvPr/>
            </p:nvSpPr>
            <p:spPr>
              <a:xfrm>
                <a:off x="6497315" y="2395658"/>
                <a:ext cx="7371080" cy="7259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mr-IN" sz="28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mn-ea"/>
                          </a:rPr>
                        </m:ctrlPr>
                      </m:fPr>
                      <m:num>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1</m:t>
                        </m:r>
                      </m:num>
                      <m:den>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𝑛</m:t>
                        </m:r>
                      </m:den>
                    </m:f>
                    <m:nary>
                      <m:naryPr>
                        <m:chr m:val="∑"/>
                        <m:ctrlPr>
                          <a:rPr kumimoji="0" lang="is-I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naryPr>
                      <m:sub>
                        <m:r>
                          <m:rPr>
                            <m:brk m:alnAt="23"/>
                          </m:rP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𝑖</m:t>
                        </m:r>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=1</m:t>
                        </m:r>
                      </m:sub>
                      <m:sup>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𝑛</m:t>
                        </m:r>
                      </m:sup>
                      <m:e>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sSub>
                          <m:sSubPr>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𝑦</m:t>
                            </m:r>
                          </m:e>
                          <m:sub>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𝑖</m:t>
                            </m:r>
                          </m:sub>
                        </m:sSub>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e>
                    </m:nary>
                    <m:sSubSup>
                      <m:sSubSupPr>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bSupPr>
                      <m:e>
                        <m:acc>
                          <m:accPr>
                            <m:chr m:val="̂"/>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accPr>
                          <m:e>
                            <m:r>
                              <a:rPr kumimoji="0" lang="en-US" sz="28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𝜷</m:t>
                            </m:r>
                          </m:e>
                        </m:acc>
                      </m:e>
                      <m:sub/>
                      <m:sup>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𝐿𝐴𝑆𝑆</m:t>
                        </m:r>
                        <m:sSup>
                          <m:sSupPr>
                            <m:ctrlPr>
                              <a:rPr kumimoji="0" lang="en-US" sz="28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𝑂</m:t>
                            </m:r>
                          </m:e>
                          <m:sup>
                            <m:r>
                              <a:rPr kumimoji="0" lang="en-US" sz="2800" b="0" i="1" u="none" strike="noStrike" kern="1200" cap="none" spc="0" normalizeH="0" baseline="0" noProof="0" smtClean="0">
                                <a:ln>
                                  <a:noFill/>
                                </a:ln>
                                <a:solidFill>
                                  <a:prstClr val="black">
                                    <a:lumMod val="75000"/>
                                    <a:lumOff val="25000"/>
                                  </a:prstClr>
                                </a:solidFill>
                                <a:effectLst/>
                                <a:uLnTx/>
                                <a:uFillTx/>
                                <a:latin typeface="Cambria Math" charset="0"/>
                                <a:ea typeface="+mn-ea"/>
                                <a:cs typeface="+mn-cs"/>
                              </a:rPr>
                              <m:t>𝑇</m:t>
                            </m:r>
                          </m:sup>
                        </m:sSup>
                      </m:sup>
                    </m:sSubSup>
                    <m:r>
                      <a:rPr kumimoji="0" lang="en-US" sz="28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𝒙</m:t>
                    </m:r>
                    <m:sSup>
                      <m:sSupPr>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pPr>
                      <m:e>
                        <m:d>
                          <m:dPr>
                            <m:begChr m:val=""/>
                            <m:endChr m:val="|"/>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dPr>
                          <m:e>
                            <m:r>
                              <a:rPr kumimoji="0" lang="en-US" sz="2800" b="0" i="0"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e>
                        </m:d>
                      </m:e>
                      <m:sup>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2</m:t>
                        </m:r>
                      </m:sup>
                    </m:sSup>
                  </m:oMath>
                </a14:m>
                <a:r>
                  <a:rPr kumimoji="0" lang="en-US" sz="28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=D</a:t>
                </a:r>
              </a:p>
            </p:txBody>
          </p:sp>
        </mc:Choice>
        <mc:Fallback xmlns="">
          <p:sp>
            <p:nvSpPr>
              <p:cNvPr id="22" name="Rectangle 21"/>
              <p:cNvSpPr>
                <a:spLocks noRot="1" noChangeAspect="1" noMove="1" noResize="1" noEditPoints="1" noAdjustHandles="1" noChangeArrowheads="1" noChangeShapeType="1" noTextEdit="1"/>
              </p:cNvSpPr>
              <p:nvPr/>
            </p:nvSpPr>
            <p:spPr>
              <a:xfrm>
                <a:off x="6497315" y="2395658"/>
                <a:ext cx="7371080" cy="725904"/>
              </a:xfrm>
              <a:prstGeom prst="rect">
                <a:avLst/>
              </a:prstGeom>
              <a:blipFill rotWithShape="0">
                <a:blip r:embed="rId6"/>
                <a:stretch>
                  <a:fillRect b="-10924"/>
                </a:stretch>
              </a:blipFill>
            </p:spPr>
            <p:txBody>
              <a:bodyPr/>
              <a:lstStyle/>
              <a:p>
                <a:r>
                  <a:rPr lang="en-US">
                    <a:noFill/>
                  </a:rPr>
                  <a:t> </a:t>
                </a:r>
              </a:p>
            </p:txBody>
          </p:sp>
        </mc:Fallback>
      </mc:AlternateContent>
      <p:grpSp>
        <p:nvGrpSpPr>
          <p:cNvPr id="35" name="Group 34"/>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27" name="TextBox 26"/>
                <p:cNvSpPr txBox="1"/>
                <p:nvPr/>
              </p:nvSpPr>
              <p:spPr>
                <a:xfrm>
                  <a:off x="3606026" y="2764697"/>
                  <a:ext cx="747962" cy="3843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acc>
                          </m:e>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𝑀𝑆𝐸</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7"/>
                  <a:stretch>
                    <a:fillRect t="-7937" b="-14286"/>
                  </a:stretch>
                </a:blipFill>
              </p:spPr>
              <p:txBody>
                <a:bodyPr/>
                <a:lstStyle/>
                <a:p>
                  <a:r>
                    <a:rPr lang="en-US">
                      <a:noFill/>
                    </a:rPr>
                    <a:t> </a:t>
                  </a:r>
                </a:p>
              </p:txBody>
            </p:sp>
          </mc:Fallback>
        </mc:AlternateContent>
        <p:sp>
          <p:nvSpPr>
            <p:cNvPr id="28" name="Oval 27"/>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mc:AlternateContent xmlns:mc="http://schemas.openxmlformats.org/markup-compatibility/2006" xmlns:a14="http://schemas.microsoft.com/office/drawing/2010/main">
        <mc:Choice Requires="a14">
          <p:sp>
            <p:nvSpPr>
              <p:cNvPr id="38" name="Rectangle 37"/>
              <p:cNvSpPr/>
              <p:nvPr/>
            </p:nvSpPr>
            <p:spPr>
              <a:xfrm>
                <a:off x="767537" y="2127451"/>
                <a:ext cx="2626938" cy="11726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charset="0"/>
                          <a:ea typeface="+mn-ea"/>
                          <a:cs typeface="+mn-cs"/>
                        </a:rPr>
                        <m:t>𝜆</m:t>
                      </m:r>
                      <m:nary>
                        <m:naryPr>
                          <m:chr m:val="∑"/>
                          <m:ctrlPr>
                            <a:rPr kumimoji="0" lang="is-I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charset="0"/>
                              <a:ea typeface="+mn-ea"/>
                              <a:cs typeface="+mn-cs"/>
                            </a:rPr>
                            <m:t>𝑗</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charset="0"/>
                              <a:ea typeface="+mn-ea"/>
                              <a:cs typeface="+mn-cs"/>
                            </a:rPr>
                            <m:t>𝐽</m:t>
                          </m:r>
                        </m:sup>
                        <m:e>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 </m:t>
                              </m:r>
                              <m:sSubSup>
                                <m:sSub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𝛽</m:t>
                                      </m:r>
                                    </m:e>
                                  </m:acc>
                                </m:e>
                                <m:sub>
                                  <m:r>
                                    <a:rPr kumimoji="0" lang="en-US" sz="2400" b="0" i="1" u="none" strike="noStrike" kern="1200" cap="none" spc="0" normalizeH="0" baseline="0" noProof="0">
                                      <a:ln>
                                        <a:noFill/>
                                      </a:ln>
                                      <a:solidFill>
                                        <a:prstClr val="black"/>
                                      </a:solidFill>
                                      <a:effectLst/>
                                      <a:uLnTx/>
                                      <a:uFillTx/>
                                      <a:latin typeface="Cambria Math" charset="0"/>
                                      <a:ea typeface="+mn-ea"/>
                                      <a:cs typeface="+mn-cs"/>
                                    </a:rPr>
                                    <m:t>𝑗</m:t>
                                  </m:r>
                                </m:sub>
                                <m:sup>
                                  <m:r>
                                    <a:rPr kumimoji="0" lang="en-US" sz="2400" b="0" i="1" u="none" strike="noStrike" kern="1200" cap="none" spc="0" normalizeH="0" baseline="0" noProof="0">
                                      <a:ln>
                                        <a:noFill/>
                                      </a:ln>
                                      <a:solidFill>
                                        <a:prstClr val="black"/>
                                      </a:solidFill>
                                      <a:effectLst/>
                                      <a:uLnTx/>
                                      <a:uFillTx/>
                                      <a:latin typeface="Cambria Math" charset="0"/>
                                      <a:ea typeface="+mn-ea"/>
                                      <a:cs typeface="+mn-cs"/>
                                    </a:rPr>
                                    <m:t>𝐿𝐴𝑆𝑆𝑂</m:t>
                                  </m:r>
                                </m:sup>
                              </m:sSubSup>
                            </m:e>
                          </m:d>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𝐶</m:t>
                          </m:r>
                        </m:e>
                      </m:nary>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8" name="Rectangle 37"/>
              <p:cNvSpPr>
                <a:spLocks noRot="1" noChangeAspect="1" noMove="1" noResize="1" noEditPoints="1" noAdjustHandles="1" noChangeArrowheads="1" noChangeShapeType="1" noTextEdit="1"/>
              </p:cNvSpPr>
              <p:nvPr/>
            </p:nvSpPr>
            <p:spPr>
              <a:xfrm>
                <a:off x="767537" y="2127451"/>
                <a:ext cx="2626938" cy="117262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513772" y="1180700"/>
                <a:ext cx="3940053" cy="48147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mn-ea"/>
                              <a:cs typeface="+mn-cs"/>
                            </a:rPr>
                          </m:ctrlPr>
                        </m:funcPr>
                        <m:fName>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 </m:t>
                          </m:r>
                          <m:sSup>
                            <m:sSup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𝜷</m:t>
                                  </m:r>
                                </m:e>
                              </m:acc>
                            </m:e>
                            <m:sup>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𝐿𝐴𝑆𝑆𝑂</m:t>
                              </m:r>
                            </m:sup>
                          </m:sSup>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r>
                            <m:rPr>
                              <m:sty m:val="p"/>
                            </m:rPr>
                            <a:rPr kumimoji="0" lang="en-US" sz="2400" b="0" i="0" u="none" strike="noStrike" kern="1200" cap="none" spc="0" normalizeH="0" baseline="0" noProof="0">
                              <a:ln>
                                <a:noFill/>
                              </a:ln>
                              <a:solidFill>
                                <a:prstClr val="black">
                                  <a:lumMod val="75000"/>
                                  <a:lumOff val="25000"/>
                                </a:prstClr>
                              </a:solidFill>
                              <a:effectLst/>
                              <a:uLnTx/>
                              <a:uFillTx/>
                              <a:latin typeface="Cambria Math" charset="0"/>
                              <a:ea typeface="+mn-ea"/>
                              <a:cs typeface="+mn-cs"/>
                            </a:rPr>
                            <m:t>argmin</m:t>
                          </m:r>
                        </m:fName>
                        <m:e>
                          <m:sSub>
                            <m:sSub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m:t>
                              </m:r>
                            </m:e>
                            <m:sub>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𝐿𝐴𝑆𝑆𝑂</m:t>
                              </m:r>
                            </m:sub>
                          </m:sSub>
                          <m:d>
                            <m:d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dPr>
                            <m:e>
                              <m:r>
                                <a:rPr kumimoji="0" lang="en-US" sz="24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𝜷</m:t>
                              </m:r>
                            </m:e>
                          </m:d>
                        </m:e>
                      </m:func>
                    </m:oMath>
                  </m:oMathPara>
                </a14:m>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mc:Choice>
        <mc:Fallback xmlns="">
          <p:sp>
            <p:nvSpPr>
              <p:cNvPr id="39" name="Rectangle 38"/>
              <p:cNvSpPr>
                <a:spLocks noRot="1" noChangeAspect="1" noMove="1" noResize="1" noEditPoints="1" noAdjustHandles="1" noChangeArrowheads="1" noChangeShapeType="1" noTextEdit="1"/>
              </p:cNvSpPr>
              <p:nvPr/>
            </p:nvSpPr>
            <p:spPr>
              <a:xfrm>
                <a:off x="7513772" y="1180700"/>
                <a:ext cx="3940053" cy="481478"/>
              </a:xfrm>
              <a:prstGeom prst="rect">
                <a:avLst/>
              </a:prstGeom>
              <a:blipFill rotWithShape="0">
                <a:blip r:embed="rId9"/>
                <a:stretch>
                  <a:fillRect/>
                </a:stretch>
              </a:blipFill>
            </p:spPr>
            <p:txBody>
              <a:bodyPr/>
              <a:lstStyle/>
              <a:p>
                <a:r>
                  <a:rPr lang="en-US">
                    <a:noFill/>
                  </a:rPr>
                  <a:t> </a:t>
                </a:r>
              </a:p>
            </p:txBody>
          </p:sp>
        </mc:Fallback>
      </mc:AlternateContent>
      <p:grpSp>
        <p:nvGrpSpPr>
          <p:cNvPr id="41" name="Group 40"/>
          <p:cNvGrpSpPr/>
          <p:nvPr/>
        </p:nvGrpSpPr>
        <p:grpSpPr>
          <a:xfrm>
            <a:off x="6397212" y="3312174"/>
            <a:ext cx="3249927" cy="3288314"/>
            <a:chOff x="1655805" y="2662545"/>
            <a:chExt cx="3249927" cy="3288314"/>
          </a:xfrm>
        </p:grpSpPr>
        <p:grpSp>
          <p:nvGrpSpPr>
            <p:cNvPr id="42" name="Group 41"/>
            <p:cNvGrpSpPr/>
            <p:nvPr/>
          </p:nvGrpSpPr>
          <p:grpSpPr>
            <a:xfrm>
              <a:off x="1655805" y="2674847"/>
              <a:ext cx="3101546" cy="3276012"/>
              <a:chOff x="1655805" y="2674847"/>
              <a:chExt cx="3101546" cy="3276012"/>
            </a:xfrm>
          </p:grpSpPr>
          <p:cxnSp>
            <p:nvCxnSpPr>
              <p:cNvPr id="45" name="Straight Arrow Connector 44"/>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4441374" y="4978399"/>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1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313074" y="2662545"/>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11"/>
                  <a:stretch>
                    <a:fillRect b="-13115"/>
                  </a:stretch>
                </a:blipFill>
              </p:spPr>
              <p:txBody>
                <a:bodyPr/>
                <a:lstStyle/>
                <a:p>
                  <a:r>
                    <a:rPr lang="en-US">
                      <a:noFill/>
                    </a:rPr>
                    <a:t> </a:t>
                  </a:r>
                </a:p>
              </p:txBody>
            </p:sp>
          </mc:Fallback>
        </mc:AlternateContent>
      </p:grpSp>
      <p:sp>
        <p:nvSpPr>
          <p:cNvPr id="47" name="Oval 46"/>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9466120" y="4080502"/>
            <a:ext cx="857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MSE=D</a:t>
            </a:r>
          </a:p>
        </p:txBody>
      </p:sp>
    </p:spTree>
    <p:extLst>
      <p:ext uri="{BB962C8B-B14F-4D97-AF65-F5344CB8AC3E}">
        <p14:creationId xmlns:p14="http://schemas.microsoft.com/office/powerpoint/2010/main" val="80867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1000" fill="hold"/>
                                        <p:tgtEl>
                                          <p:spTgt spid="36"/>
                                        </p:tgtEl>
                                      </p:cBhvr>
                                      <p:by x="150000" y="150000"/>
                                    </p:animScale>
                                  </p:childTnLst>
                                </p:cTn>
                              </p:par>
                            </p:childTnLst>
                          </p:cTn>
                        </p:par>
                        <p:par>
                          <p:cTn id="25" fill="hold">
                            <p:stCondLst>
                              <p:cond delay="1000"/>
                            </p:stCondLst>
                            <p:childTnLst>
                              <p:par>
                                <p:cTn id="26" presetID="6" presetClass="emph" presetSubtype="0" fill="hold" nodeType="afterEffect">
                                  <p:stCondLst>
                                    <p:cond delay="0"/>
                                  </p:stCondLst>
                                  <p:childTnLst>
                                    <p:animScale>
                                      <p:cBhvr>
                                        <p:cTn id="27" dur="1000" fill="hold"/>
                                        <p:tgtEl>
                                          <p:spTgt spid="36"/>
                                        </p:tgtEl>
                                      </p:cBhvr>
                                      <p:by x="50000" y="50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2"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6" presetClass="emph" presetSubtype="0" fill="hold" grpId="0" nodeType="clickEffect">
                                  <p:stCondLst>
                                    <p:cond delay="0"/>
                                  </p:stCondLst>
                                  <p:childTnLst>
                                    <p:animScale>
                                      <p:cBhvr>
                                        <p:cTn id="45" dur="1000" fill="hold"/>
                                        <p:tgtEl>
                                          <p:spTgt spid="47"/>
                                        </p:tgtEl>
                                      </p:cBhvr>
                                      <p:by x="150000" y="150000"/>
                                    </p:animScale>
                                  </p:childTnLst>
                                </p:cTn>
                              </p:par>
                            </p:childTnLst>
                          </p:cTn>
                        </p:par>
                        <p:par>
                          <p:cTn id="46" fill="hold">
                            <p:stCondLst>
                              <p:cond delay="1000"/>
                            </p:stCondLst>
                            <p:childTnLst>
                              <p:par>
                                <p:cTn id="47" presetID="6" presetClass="emph" presetSubtype="0" fill="hold" grpId="1" nodeType="afterEffect">
                                  <p:stCondLst>
                                    <p:cond delay="0"/>
                                  </p:stCondLst>
                                  <p:childTnLst>
                                    <p:animScale>
                                      <p:cBhvr>
                                        <p:cTn id="48" dur="1000" fill="hold"/>
                                        <p:tgtEl>
                                          <p:spTgt spid="47"/>
                                        </p:tgtEl>
                                      </p:cBhvr>
                                      <p:by x="75000" y="75000"/>
                                    </p:animScale>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p:bldP spid="38" grpId="0"/>
      <p:bldP spid="39" grpId="0"/>
      <p:bldP spid="47" grpId="0" animBg="1"/>
      <p:bldP spid="47" grpId="1" animBg="1"/>
      <p:bldP spid="47" grpId="2" animBg="1"/>
      <p:bldP spid="4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363" y="1936100"/>
            <a:ext cx="5685521" cy="5685521"/>
          </a:xfrm>
          <a:prstGeom prst="rect">
            <a:avLst/>
          </a:prstGeom>
        </p:spPr>
      </p:pic>
      <p:sp>
        <p:nvSpPr>
          <p:cNvPr id="2" name="Title 1"/>
          <p:cNvSpPr>
            <a:spLocks noGrp="1"/>
          </p:cNvSpPr>
          <p:nvPr>
            <p:ph type="title"/>
          </p:nvPr>
        </p:nvSpPr>
        <p:spPr>
          <a:xfrm>
            <a:off x="349292" y="178629"/>
            <a:ext cx="11493416" cy="767276"/>
          </a:xfrm>
        </p:spPr>
        <p:txBody>
          <a:bodyPr/>
          <a:lstStyle/>
          <a:p>
            <a:r>
              <a:rPr lang="en-US" dirty="0"/>
              <a:t>The Geometry of Regularization (LASSO)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15124" y="884009"/>
                <a:ext cx="10327008" cy="2111143"/>
              </a:xfrm>
            </p:spPr>
            <p: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i="1">
                              <a:solidFill>
                                <a:schemeClr val="tx1">
                                  <a:lumMod val="75000"/>
                                  <a:lumOff val="25000"/>
                                </a:schemeClr>
                              </a:solidFill>
                              <a:latin typeface="Cambria Math" charset="0"/>
                            </a:rPr>
                            <m:t>𝐿𝐴𝑆𝑆𝑂</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𝑖</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𝑛</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nary>
                      <m:sSup>
                        <m:sSupPr>
                          <m:ctrlPr>
                            <a:rPr lang="en-US" sz="2400" i="1">
                              <a:solidFill>
                                <a:schemeClr val="tx1">
                                  <a:lumMod val="75000"/>
                                  <a:lumOff val="25000"/>
                                </a:schemeClr>
                              </a:solidFill>
                              <a:latin typeface="Cambria Math" panose="02040503050406030204" pitchFamily="18" charset="0"/>
                            </a:rPr>
                          </m:ctrlPr>
                        </m:sSupPr>
                        <m:e>
                          <m:r>
                            <a:rPr lang="en-US" sz="2400" b="1" i="1">
                              <a:solidFill>
                                <a:schemeClr val="tx1">
                                  <a:lumMod val="75000"/>
                                  <a:lumOff val="25000"/>
                                </a:schemeClr>
                              </a:solidFill>
                              <a:latin typeface="Cambria Math" charset="0"/>
                            </a:rPr>
                            <m:t>𝜷</m:t>
                          </m:r>
                        </m:e>
                        <m:sup>
                          <m:r>
                            <a:rPr lang="en-US" sz="2400" i="1">
                              <a:solidFill>
                                <a:schemeClr val="tx1">
                                  <a:lumMod val="75000"/>
                                  <a:lumOff val="25000"/>
                                </a:schemeClr>
                              </a:solidFill>
                              <a:latin typeface="Cambria Math" charset="0"/>
                            </a:rPr>
                            <m:t>𝑇</m:t>
                          </m:r>
                        </m:sup>
                      </m:sSup>
                      <m:r>
                        <a:rPr lang="en-US" sz="2400" b="1" i="1">
                          <a:solidFill>
                            <a:schemeClr val="tx1">
                              <a:lumMod val="75000"/>
                              <a:lumOff val="25000"/>
                            </a:schemeClr>
                          </a:solidFill>
                          <a:latin typeface="Cambria Math" charset="0"/>
                        </a:rPr>
                        <m:t>𝒙</m:t>
                      </m:r>
                      <m:sSup>
                        <m:sSupPr>
                          <m:ctrlPr>
                            <a:rPr lang="en-US" sz="2400" i="1">
                              <a:solidFill>
                                <a:schemeClr val="tx1">
                                  <a:lumMod val="75000"/>
                                  <a:lumOff val="25000"/>
                                </a:schemeClr>
                              </a:solidFill>
                              <a:latin typeface="Cambria Math" panose="02040503050406030204" pitchFamily="18" charset="0"/>
                            </a:rPr>
                          </m:ctrlPr>
                        </m:sSupPr>
                        <m:e>
                          <m:d>
                            <m:dPr>
                              <m:begChr m:val=""/>
                              <m:endChr m:val="|"/>
                              <m:ctrlPr>
                                <a:rPr lang="en-US" sz="2400" i="1">
                                  <a:solidFill>
                                    <a:schemeClr val="tx1">
                                      <a:lumMod val="75000"/>
                                      <a:lumOff val="25000"/>
                                    </a:schemeClr>
                                  </a:solidFill>
                                  <a:latin typeface="Cambria Math" panose="02040503050406030204" pitchFamily="18" charset="0"/>
                                </a:rPr>
                              </m:ctrlPr>
                            </m:dPr>
                            <m:e>
                              <m:r>
                                <a:rPr lang="en-US" sz="2400">
                                  <a:solidFill>
                                    <a:schemeClr val="tx1">
                                      <a:lumMod val="75000"/>
                                      <a:lumOff val="25000"/>
                                    </a:schemeClr>
                                  </a:solidFill>
                                  <a:latin typeface="Cambria Math" charset="0"/>
                                </a:rPr>
                                <m:t>​</m:t>
                              </m:r>
                            </m:e>
                          </m:d>
                        </m:e>
                        <m:sup>
                          <m:r>
                            <a:rPr lang="en-US" sz="2400" i="1">
                              <a:solidFill>
                                <a:schemeClr val="tx1">
                                  <a:lumMod val="75000"/>
                                  <a:lumOff val="25000"/>
                                </a:schemeClr>
                              </a:solidFill>
                              <a:latin typeface="Cambria Math" charset="0"/>
                            </a:rPr>
                            <m:t>2</m:t>
                          </m:r>
                        </m:sup>
                      </m:s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𝜆</m:t>
                      </m:r>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𝑗</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𝐽</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e>
                      </m:nary>
                    </m:oMath>
                  </m:oMathPara>
                </a14:m>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15124" y="884009"/>
                <a:ext cx="10327008" cy="2111143"/>
              </a:xfrm>
              <a:blipFill rotWithShape="0">
                <a:blip r:embed="rId3"/>
                <a:stretch>
                  <a:fillRect/>
                </a:stretch>
              </a:blipFill>
            </p:spPr>
            <p:txBody>
              <a:bodyPr/>
              <a:lstStyle/>
              <a:p>
                <a:r>
                  <a:rPr lang="en-US">
                    <a:noFill/>
                  </a:rPr>
                  <a:t> </a:t>
                </a:r>
              </a:p>
            </p:txBody>
          </p:sp>
        </mc:Fallback>
      </mc:AlternateContent>
      <p:sp>
        <p:nvSpPr>
          <p:cNvPr id="49" name="Slide Number Placeholder 4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8" name="Rectangle 37"/>
              <p:cNvSpPr/>
              <p:nvPr/>
            </p:nvSpPr>
            <p:spPr>
              <a:xfrm>
                <a:off x="164864" y="2013392"/>
                <a:ext cx="2998940" cy="11726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𝐿</m:t>
                          </m:r>
                        </m:e>
                        <m:sub>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1</m:t>
                          </m:r>
                        </m:sub>
                      </m:sSub>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𝜆</m:t>
                      </m:r>
                      <m:nary>
                        <m:naryPr>
                          <m:chr m:val="∑"/>
                          <m:ctrlPr>
                            <a:rPr kumimoji="0" lang="is-I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charset="0"/>
                              <a:ea typeface="+mn-ea"/>
                              <a:cs typeface="+mn-cs"/>
                            </a:rPr>
                            <m:t>𝑗</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charset="0"/>
                              <a:ea typeface="+mn-ea"/>
                              <a:cs typeface="+mn-cs"/>
                            </a:rPr>
                            <m:t>𝐽</m:t>
                          </m:r>
                        </m:sup>
                        <m:e>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 </m:t>
                              </m:r>
                              <m:sSubSup>
                                <m:sSub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𝛽</m:t>
                                      </m:r>
                                    </m:e>
                                  </m:acc>
                                </m:e>
                                <m:sub>
                                  <m:r>
                                    <a:rPr kumimoji="0" lang="en-US" sz="2400" b="0" i="1" u="none" strike="noStrike" kern="1200" cap="none" spc="0" normalizeH="0" baseline="0" noProof="0">
                                      <a:ln>
                                        <a:noFill/>
                                      </a:ln>
                                      <a:solidFill>
                                        <a:prstClr val="black"/>
                                      </a:solidFill>
                                      <a:effectLst/>
                                      <a:uLnTx/>
                                      <a:uFillTx/>
                                      <a:latin typeface="Cambria Math" charset="0"/>
                                      <a:ea typeface="+mn-ea"/>
                                      <a:cs typeface="+mn-cs"/>
                                    </a:rPr>
                                    <m:t>𝑗</m:t>
                                  </m:r>
                                </m:sub>
                                <m:sup>
                                  <m:r>
                                    <a:rPr kumimoji="0" lang="en-US" sz="2400" b="0" i="1" u="none" strike="noStrike" kern="1200" cap="none" spc="0" normalizeH="0" baseline="0" noProof="0">
                                      <a:ln>
                                        <a:noFill/>
                                      </a:ln>
                                      <a:solidFill>
                                        <a:prstClr val="black"/>
                                      </a:solidFill>
                                      <a:effectLst/>
                                      <a:uLnTx/>
                                      <a:uFillTx/>
                                      <a:latin typeface="Cambria Math" charset="0"/>
                                      <a:ea typeface="+mn-ea"/>
                                      <a:cs typeface="+mn-cs"/>
                                    </a:rPr>
                                    <m:t>𝐿𝐴𝑆𝑆𝑂</m:t>
                                  </m:r>
                                </m:sup>
                              </m:sSubSup>
                            </m:e>
                          </m:d>
                        </m:e>
                      </m:nary>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8" name="Rectangle 37"/>
              <p:cNvSpPr>
                <a:spLocks noRot="1" noChangeAspect="1" noMove="1" noResize="1" noEditPoints="1" noAdjustHandles="1" noChangeArrowheads="1" noChangeShapeType="1" noTextEdit="1"/>
              </p:cNvSpPr>
              <p:nvPr/>
            </p:nvSpPr>
            <p:spPr>
              <a:xfrm>
                <a:off x="164864" y="2013392"/>
                <a:ext cx="2998940" cy="117262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513772" y="1180700"/>
                <a:ext cx="3940053" cy="48147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mn-ea"/>
                              <a:cs typeface="+mn-cs"/>
                            </a:rPr>
                          </m:ctrlPr>
                        </m:funcPr>
                        <m:fName>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 </m:t>
                          </m:r>
                          <m:sSup>
                            <m:sSup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𝜷</m:t>
                                  </m:r>
                                </m:e>
                              </m:acc>
                            </m:e>
                            <m:sup>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𝐿𝐴𝑆𝑆𝑂</m:t>
                              </m:r>
                            </m:sup>
                          </m:sSup>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r>
                            <m:rPr>
                              <m:sty m:val="p"/>
                            </m:rPr>
                            <a:rPr kumimoji="0" lang="en-US" sz="2400" b="0" i="0" u="none" strike="noStrike" kern="1200" cap="none" spc="0" normalizeH="0" baseline="0" noProof="0">
                              <a:ln>
                                <a:noFill/>
                              </a:ln>
                              <a:solidFill>
                                <a:prstClr val="black">
                                  <a:lumMod val="75000"/>
                                  <a:lumOff val="25000"/>
                                </a:prstClr>
                              </a:solidFill>
                              <a:effectLst/>
                              <a:uLnTx/>
                              <a:uFillTx/>
                              <a:latin typeface="Cambria Math" charset="0"/>
                              <a:ea typeface="+mn-ea"/>
                              <a:cs typeface="+mn-cs"/>
                            </a:rPr>
                            <m:t>argmin</m:t>
                          </m:r>
                        </m:fName>
                        <m:e>
                          <m:sSub>
                            <m:sSub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m:t>
                              </m:r>
                            </m:e>
                            <m:sub>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𝐿𝐴𝑆𝑆𝑂</m:t>
                              </m:r>
                            </m:sub>
                          </m:sSub>
                          <m:d>
                            <m:d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dPr>
                            <m:e>
                              <m:r>
                                <a:rPr kumimoji="0" lang="en-US" sz="24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𝜷</m:t>
                              </m:r>
                            </m:e>
                          </m:d>
                        </m:e>
                      </m:func>
                    </m:oMath>
                  </m:oMathPara>
                </a14:m>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mc:Choice>
        <mc:Fallback xmlns="">
          <p:sp>
            <p:nvSpPr>
              <p:cNvPr id="39" name="Rectangle 38"/>
              <p:cNvSpPr>
                <a:spLocks noRot="1" noChangeAspect="1" noMove="1" noResize="1" noEditPoints="1" noAdjustHandles="1" noChangeArrowheads="1" noChangeShapeType="1" noTextEdit="1"/>
              </p:cNvSpPr>
              <p:nvPr/>
            </p:nvSpPr>
            <p:spPr>
              <a:xfrm>
                <a:off x="7513772" y="1180700"/>
                <a:ext cx="3940053" cy="48147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p:cNvSpPr txBox="1">
                <a:spLocks/>
              </p:cNvSpPr>
              <p:nvPr/>
            </p:nvSpPr>
            <p:spPr>
              <a:xfrm>
                <a:off x="3163804" y="190374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2" rtl="0" eaLnBrk="1" fontAlgn="auto" latinLnBrk="0" hangingPunct="1">
                  <a:lnSpc>
                    <a:spcPct val="100000"/>
                  </a:lnSpc>
                  <a:spcBef>
                    <a:spcPct val="2000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mn-ea"/>
                            </a:rPr>
                          </m:ctrlPr>
                        </m:sSubPr>
                        <m:e>
                          <m:r>
                            <a:rPr kumimoji="0" lang="en-US" sz="2400" b="0" i="1" u="none" strike="noStrike" kern="1200" cap="none" spc="0" normalizeH="0" baseline="0" noProof="0" smtClean="0">
                              <a:ln>
                                <a:noFill/>
                              </a:ln>
                              <a:solidFill>
                                <a:prstClr val="black">
                                  <a:lumMod val="75000"/>
                                  <a:lumOff val="25000"/>
                                </a:prstClr>
                              </a:solidFill>
                              <a:effectLst/>
                              <a:uLnTx/>
                              <a:uFillTx/>
                              <a:latin typeface="Cambria Math" charset="0"/>
                              <a:ea typeface="+mn-ea"/>
                            </a:rPr>
                            <m:t>𝐿</m:t>
                          </m:r>
                        </m:e>
                        <m:sub>
                          <m:r>
                            <a:rPr kumimoji="0" lang="en-US" sz="2400" b="0" i="1" u="none" strike="noStrike" kern="1200" cap="none" spc="0" normalizeH="0" baseline="0" noProof="0" smtClean="0">
                              <a:ln>
                                <a:noFill/>
                              </a:ln>
                              <a:solidFill>
                                <a:prstClr val="black">
                                  <a:lumMod val="75000"/>
                                  <a:lumOff val="25000"/>
                                </a:prstClr>
                              </a:solidFill>
                              <a:effectLst/>
                              <a:uLnTx/>
                              <a:uFillTx/>
                              <a:latin typeface="Cambria Math" charset="0"/>
                              <a:ea typeface="+mn-ea"/>
                            </a:rPr>
                            <m:t>𝑀𝑆𝐸</m:t>
                          </m:r>
                        </m:sub>
                      </m:sSub>
                      <m:d>
                        <m:d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rPr>
                          </m:ctrlPr>
                        </m:dPr>
                        <m:e>
                          <m:r>
                            <a:rPr kumimoji="0" lang="en-US" sz="2400" b="1" i="1" u="none" strike="noStrike" kern="1200" cap="none" spc="0" normalizeH="0" baseline="0" noProof="0">
                              <a:ln>
                                <a:noFill/>
                              </a:ln>
                              <a:solidFill>
                                <a:prstClr val="black">
                                  <a:lumMod val="75000"/>
                                  <a:lumOff val="25000"/>
                                </a:prstClr>
                              </a:solidFill>
                              <a:effectLst/>
                              <a:uLnTx/>
                              <a:uFillTx/>
                              <a:latin typeface="Cambria Math" charset="0"/>
                              <a:ea typeface="+mn-ea"/>
                            </a:rPr>
                            <m:t>𝜷</m:t>
                          </m:r>
                        </m:e>
                      </m:d>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m:t>
                      </m:r>
                      <m:f>
                        <m:fPr>
                          <m:ctrlPr>
                            <a:rPr kumimoji="0" lang="mr-IN"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rPr>
                          </m:ctrlPr>
                        </m:fPr>
                        <m:num>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1</m:t>
                          </m:r>
                        </m:num>
                        <m:den>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𝑛</m:t>
                          </m:r>
                        </m:den>
                      </m:f>
                      <m:nary>
                        <m:naryPr>
                          <m:chr m:val="∑"/>
                          <m:ctrlPr>
                            <a:rPr kumimoji="0" lang="is-I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rPr>
                          </m:ctrlPr>
                        </m:naryPr>
                        <m:sub>
                          <m:r>
                            <m:rPr>
                              <m:brk m:alnAt="23"/>
                            </m:rP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𝑖</m:t>
                          </m:r>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=1</m:t>
                          </m:r>
                        </m:sub>
                        <m:sup>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𝑛</m:t>
                          </m:r>
                        </m:sup>
                        <m:e>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m:t>
                          </m:r>
                          <m:sSub>
                            <m:sSub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rPr>
                              </m:ctrlPr>
                            </m:sSubPr>
                            <m:e>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𝑦</m:t>
                              </m:r>
                            </m:e>
                            <m:sub>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𝑖</m:t>
                              </m:r>
                            </m:sub>
                          </m:sSub>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m:t>
                          </m:r>
                        </m:e>
                      </m:nary>
                      <m:sSup>
                        <m:sSup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rPr>
                          </m:ctrlPr>
                        </m:sSupPr>
                        <m:e>
                          <m:r>
                            <a:rPr kumimoji="0" lang="en-US" sz="2400" b="1" i="1" u="none" strike="noStrike" kern="1200" cap="none" spc="0" normalizeH="0" baseline="0" noProof="0">
                              <a:ln>
                                <a:noFill/>
                              </a:ln>
                              <a:solidFill>
                                <a:prstClr val="black">
                                  <a:lumMod val="75000"/>
                                  <a:lumOff val="25000"/>
                                </a:prstClr>
                              </a:solidFill>
                              <a:effectLst/>
                              <a:uLnTx/>
                              <a:uFillTx/>
                              <a:latin typeface="Cambria Math" charset="0"/>
                              <a:ea typeface="+mn-ea"/>
                            </a:rPr>
                            <m:t>𝜷</m:t>
                          </m:r>
                        </m:e>
                        <m:sup>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𝑇</m:t>
                          </m:r>
                        </m:sup>
                      </m:sSup>
                      <m:r>
                        <a:rPr kumimoji="0" lang="en-US" sz="2400" b="1" i="1" u="none" strike="noStrike" kern="1200" cap="none" spc="0" normalizeH="0" baseline="0" noProof="0">
                          <a:ln>
                            <a:noFill/>
                          </a:ln>
                          <a:solidFill>
                            <a:prstClr val="black">
                              <a:lumMod val="75000"/>
                              <a:lumOff val="25000"/>
                            </a:prstClr>
                          </a:solidFill>
                          <a:effectLst/>
                          <a:uLnTx/>
                          <a:uFillTx/>
                          <a:latin typeface="Cambria Math" charset="0"/>
                          <a:ea typeface="+mn-ea"/>
                        </a:rPr>
                        <m:t>𝒙</m:t>
                      </m:r>
                      <m:sSup>
                        <m:sSup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rPr>
                          </m:ctrlPr>
                        </m:sSupPr>
                        <m:e>
                          <m:d>
                            <m:dPr>
                              <m:begChr m:val=""/>
                              <m:endChr m:val="|"/>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rPr>
                              </m:ctrlPr>
                            </m:dPr>
                            <m:e>
                              <m:r>
                                <a:rPr kumimoji="0" lang="en-US" sz="2400" b="0" i="0" u="none" strike="noStrike" kern="1200" cap="none" spc="0" normalizeH="0" baseline="0" noProof="0">
                                  <a:ln>
                                    <a:noFill/>
                                  </a:ln>
                                  <a:solidFill>
                                    <a:prstClr val="black">
                                      <a:lumMod val="75000"/>
                                      <a:lumOff val="25000"/>
                                    </a:prstClr>
                                  </a:solidFill>
                                  <a:effectLst/>
                                  <a:uLnTx/>
                                  <a:uFillTx/>
                                  <a:latin typeface="Cambria Math" charset="0"/>
                                  <a:ea typeface="+mn-ea"/>
                                </a:rPr>
                                <m:t>​</m:t>
                              </m:r>
                            </m:e>
                          </m:d>
                        </m:e>
                        <m:sup>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rPr>
                            <m:t>2</m:t>
                          </m:r>
                        </m:sup>
                      </m:sSup>
                    </m:oMath>
                  </m:oMathPara>
                </a14:m>
                <a:endParaRPr kumimoji="0" lang="en-US" sz="2800" b="0" i="0" u="none" strike="noStrike" kern="1200" cap="none" spc="0" normalizeH="0" baseline="0" noProof="0" dirty="0">
                  <a:ln>
                    <a:noFill/>
                  </a:ln>
                  <a:solidFill>
                    <a:prstClr val="black">
                      <a:lumMod val="75000"/>
                      <a:lumOff val="25000"/>
                    </a:prstClr>
                  </a:solidFill>
                  <a:effectLst/>
                  <a:uLnTx/>
                  <a:uFillTx/>
                  <a:latin typeface="Karla"/>
                  <a:ea typeface="+mn-ea"/>
                </a:endParaRPr>
              </a:p>
            </p:txBody>
          </p:sp>
        </mc:Choice>
        <mc:Fallback xmlns="">
          <p:sp>
            <p:nvSpPr>
              <p:cNvPr id="37" name="Content Placeholder 2"/>
              <p:cNvSpPr txBox="1">
                <a:spLocks noRot="1" noChangeAspect="1" noMove="1" noResize="1" noEditPoints="1" noAdjustHandles="1" noChangeArrowheads="1" noChangeShapeType="1" noTextEdit="1"/>
              </p:cNvSpPr>
              <p:nvPr/>
            </p:nvSpPr>
            <p:spPr>
              <a:xfrm>
                <a:off x="3163804" y="1903748"/>
                <a:ext cx="10327008" cy="2111143"/>
              </a:xfrm>
              <a:prstGeom prst="rect">
                <a:avLst/>
              </a:prstGeom>
              <a:blipFill rotWithShape="0">
                <a:blip r:embed="rId9"/>
                <a:stretch>
                  <a:fillRect/>
                </a:stretch>
              </a:blipFill>
              <a:ln>
                <a:noFill/>
              </a:ln>
            </p:spPr>
            <p:txBody>
              <a:bodyPr/>
              <a:lstStyle/>
              <a:p>
                <a:r>
                  <a:rPr lang="en-US">
                    <a:noFill/>
                  </a:rPr>
                  <a:t> </a:t>
                </a:r>
              </a:p>
            </p:txBody>
          </p:sp>
        </mc:Fallback>
      </mc:AlternateContent>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1198" y="2174789"/>
            <a:ext cx="5365212" cy="5365212"/>
          </a:xfrm>
          <a:prstGeom prst="rect">
            <a:avLst/>
          </a:prstGeom>
        </p:spPr>
      </p:pic>
    </p:spTree>
    <p:extLst>
      <p:ext uri="{BB962C8B-B14F-4D97-AF65-F5344CB8AC3E}">
        <p14:creationId xmlns:p14="http://schemas.microsoft.com/office/powerpoint/2010/main" val="788092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501510" y="3245892"/>
            <a:ext cx="4747059" cy="1567301"/>
            <a:chOff x="1752276" y="1849318"/>
            <a:chExt cx="4747059" cy="1567301"/>
          </a:xfrm>
        </p:grpSpPr>
        <p:sp>
          <p:nvSpPr>
            <p:cNvPr id="24" name="Oval 23"/>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6" name="Group 35"/>
          <p:cNvGrpSpPr/>
          <p:nvPr/>
        </p:nvGrpSpPr>
        <p:grpSpPr>
          <a:xfrm>
            <a:off x="1274244" y="4164506"/>
            <a:ext cx="1747459" cy="1791051"/>
            <a:chOff x="2164154" y="3756858"/>
            <a:chExt cx="1747459" cy="1791051"/>
          </a:xfrm>
        </p:grpSpPr>
        <p:sp>
          <p:nvSpPr>
            <p:cNvPr id="14" name="Rectangle 13"/>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TextBox 31"/>
            <p:cNvSpPr txBox="1"/>
            <p:nvPr/>
          </p:nvSpPr>
          <p:spPr>
            <a:xfrm>
              <a:off x="3603515" y="4548163"/>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a:t>
              </a:r>
            </a:p>
          </p:txBody>
        </p:sp>
        <p:sp>
          <p:nvSpPr>
            <p:cNvPr id="33" name="TextBox 32"/>
            <p:cNvSpPr txBox="1"/>
            <p:nvPr/>
          </p:nvSpPr>
          <p:spPr>
            <a:xfrm>
              <a:off x="2465749" y="3756858"/>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grpSp>
      <p:sp>
        <p:nvSpPr>
          <p:cNvPr id="2" name="Title 1"/>
          <p:cNvSpPr>
            <a:spLocks noGrp="1"/>
          </p:cNvSpPr>
          <p:nvPr>
            <p:ph type="title"/>
          </p:nvPr>
        </p:nvSpPr>
        <p:spPr>
          <a:xfrm>
            <a:off x="349292" y="178629"/>
            <a:ext cx="11493416" cy="767276"/>
          </a:xfrm>
        </p:spPr>
        <p:txBody>
          <a:bodyPr/>
          <a:lstStyle/>
          <a:p>
            <a:r>
              <a:rPr lang="en-US" dirty="0"/>
              <a:t>The Geometry of Regularization (LASSO)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15124" y="884009"/>
                <a:ext cx="10327008" cy="2111143"/>
              </a:xfrm>
            </p:spPr>
            <p: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i="1">
                              <a:solidFill>
                                <a:schemeClr val="tx1">
                                  <a:lumMod val="75000"/>
                                  <a:lumOff val="25000"/>
                                </a:schemeClr>
                              </a:solidFill>
                              <a:latin typeface="Cambria Math" charset="0"/>
                            </a:rPr>
                            <m:t>𝐿𝐴𝑆𝑆𝑂</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𝑖</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𝑛</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nary>
                      <m:sSup>
                        <m:sSupPr>
                          <m:ctrlPr>
                            <a:rPr lang="en-US" sz="2400" i="1">
                              <a:solidFill>
                                <a:schemeClr val="tx1">
                                  <a:lumMod val="75000"/>
                                  <a:lumOff val="25000"/>
                                </a:schemeClr>
                              </a:solidFill>
                              <a:latin typeface="Cambria Math" panose="02040503050406030204" pitchFamily="18" charset="0"/>
                            </a:rPr>
                          </m:ctrlPr>
                        </m:sSupPr>
                        <m:e>
                          <m:r>
                            <a:rPr lang="en-US" sz="2400" b="1" i="1">
                              <a:solidFill>
                                <a:schemeClr val="tx1">
                                  <a:lumMod val="75000"/>
                                  <a:lumOff val="25000"/>
                                </a:schemeClr>
                              </a:solidFill>
                              <a:latin typeface="Cambria Math" charset="0"/>
                            </a:rPr>
                            <m:t>𝜷</m:t>
                          </m:r>
                        </m:e>
                        <m:sup>
                          <m:r>
                            <a:rPr lang="en-US" sz="2400" i="1">
                              <a:solidFill>
                                <a:schemeClr val="tx1">
                                  <a:lumMod val="75000"/>
                                  <a:lumOff val="25000"/>
                                </a:schemeClr>
                              </a:solidFill>
                              <a:latin typeface="Cambria Math" charset="0"/>
                            </a:rPr>
                            <m:t>𝑇</m:t>
                          </m:r>
                        </m:sup>
                      </m:sSup>
                      <m:r>
                        <a:rPr lang="en-US" sz="2400" b="1" i="1">
                          <a:solidFill>
                            <a:schemeClr val="tx1">
                              <a:lumMod val="75000"/>
                              <a:lumOff val="25000"/>
                            </a:schemeClr>
                          </a:solidFill>
                          <a:latin typeface="Cambria Math" charset="0"/>
                        </a:rPr>
                        <m:t>𝒙</m:t>
                      </m:r>
                      <m:sSup>
                        <m:sSupPr>
                          <m:ctrlPr>
                            <a:rPr lang="en-US" sz="2400" i="1">
                              <a:solidFill>
                                <a:schemeClr val="tx1">
                                  <a:lumMod val="75000"/>
                                  <a:lumOff val="25000"/>
                                </a:schemeClr>
                              </a:solidFill>
                              <a:latin typeface="Cambria Math" panose="02040503050406030204" pitchFamily="18" charset="0"/>
                            </a:rPr>
                          </m:ctrlPr>
                        </m:sSupPr>
                        <m:e>
                          <m:d>
                            <m:dPr>
                              <m:begChr m:val=""/>
                              <m:endChr m:val="|"/>
                              <m:ctrlPr>
                                <a:rPr lang="en-US" sz="2400" i="1">
                                  <a:solidFill>
                                    <a:schemeClr val="tx1">
                                      <a:lumMod val="75000"/>
                                      <a:lumOff val="25000"/>
                                    </a:schemeClr>
                                  </a:solidFill>
                                  <a:latin typeface="Cambria Math" panose="02040503050406030204" pitchFamily="18" charset="0"/>
                                </a:rPr>
                              </m:ctrlPr>
                            </m:dPr>
                            <m:e>
                              <m:r>
                                <a:rPr lang="en-US" sz="2400">
                                  <a:solidFill>
                                    <a:schemeClr val="tx1">
                                      <a:lumMod val="75000"/>
                                      <a:lumOff val="25000"/>
                                    </a:schemeClr>
                                  </a:solidFill>
                                  <a:latin typeface="Cambria Math" charset="0"/>
                                </a:rPr>
                                <m:t>​</m:t>
                              </m:r>
                            </m:e>
                          </m:d>
                        </m:e>
                        <m:sup>
                          <m:r>
                            <a:rPr lang="en-US" sz="2400" i="1">
                              <a:solidFill>
                                <a:schemeClr val="tx1">
                                  <a:lumMod val="75000"/>
                                  <a:lumOff val="25000"/>
                                </a:schemeClr>
                              </a:solidFill>
                              <a:latin typeface="Cambria Math" charset="0"/>
                            </a:rPr>
                            <m:t>2</m:t>
                          </m:r>
                        </m:sup>
                      </m:s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𝜆</m:t>
                      </m:r>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𝑗</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𝐽</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e>
                      </m:nary>
                    </m:oMath>
                  </m:oMathPara>
                </a14:m>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15124" y="884009"/>
                <a:ext cx="10327008" cy="2111143"/>
              </a:xfrm>
              <a:blipFill rotWithShape="0">
                <a:blip r:embed="rId2"/>
                <a:stretch>
                  <a:fillRect/>
                </a:stretch>
              </a:blipFill>
            </p:spPr>
            <p:txBody>
              <a:bodyPr/>
              <a:lstStyle/>
              <a:p>
                <a:r>
                  <a:rPr lang="en-US">
                    <a:noFill/>
                  </a:rPr>
                  <a:t> </a:t>
                </a:r>
              </a:p>
            </p:txBody>
          </p:sp>
        </mc:Fallback>
      </mc:AlternateContent>
      <p:sp>
        <p:nvSpPr>
          <p:cNvPr id="49" name="Slide Number Placeholder 4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0" name="Group 19"/>
          <p:cNvGrpSpPr/>
          <p:nvPr/>
        </p:nvGrpSpPr>
        <p:grpSpPr>
          <a:xfrm>
            <a:off x="767537" y="3109260"/>
            <a:ext cx="3249927" cy="3288314"/>
            <a:chOff x="1655805" y="2662545"/>
            <a:chExt cx="3249927" cy="3288314"/>
          </a:xfrm>
        </p:grpSpPr>
        <p:grpSp>
          <p:nvGrpSpPr>
            <p:cNvPr id="10" name="Group 9"/>
            <p:cNvGrpSpPr/>
            <p:nvPr/>
          </p:nvGrpSpPr>
          <p:grpSpPr>
            <a:xfrm>
              <a:off x="1655805" y="2674847"/>
              <a:ext cx="3101546" cy="3276012"/>
              <a:chOff x="1655805" y="2674847"/>
              <a:chExt cx="3101546" cy="3276012"/>
            </a:xfrm>
          </p:grpSpPr>
          <p:cxnSp>
            <p:nvCxnSpPr>
              <p:cNvPr id="6" name="Straight Arrow Connector 5"/>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4441374" y="4978399"/>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313074" y="2662545"/>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4"/>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Rectangle 21"/>
              <p:cNvSpPr/>
              <p:nvPr/>
            </p:nvSpPr>
            <p:spPr>
              <a:xfrm>
                <a:off x="6497315" y="2395658"/>
                <a:ext cx="7371080" cy="7259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mr-IN" sz="28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mn-ea"/>
                          </a:rPr>
                        </m:ctrlPr>
                      </m:fPr>
                      <m:num>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1</m:t>
                        </m:r>
                      </m:num>
                      <m:den>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𝑛</m:t>
                        </m:r>
                      </m:den>
                    </m:f>
                    <m:nary>
                      <m:naryPr>
                        <m:chr m:val="∑"/>
                        <m:ctrlPr>
                          <a:rPr kumimoji="0" lang="is-I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naryPr>
                      <m:sub>
                        <m:r>
                          <m:rPr>
                            <m:brk m:alnAt="23"/>
                          </m:rP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𝑖</m:t>
                        </m:r>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=1</m:t>
                        </m:r>
                      </m:sub>
                      <m:sup>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𝑛</m:t>
                        </m:r>
                      </m:sup>
                      <m:e>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sSub>
                          <m:sSubPr>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𝑦</m:t>
                            </m:r>
                          </m:e>
                          <m:sub>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𝑖</m:t>
                            </m:r>
                          </m:sub>
                        </m:sSub>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e>
                    </m:nary>
                    <m:sSubSup>
                      <m:sSubSupPr>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bSupPr>
                      <m:e>
                        <m:acc>
                          <m:accPr>
                            <m:chr m:val="̂"/>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accPr>
                          <m:e>
                            <m:r>
                              <a:rPr kumimoji="0" lang="en-US" sz="28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𝜷</m:t>
                            </m:r>
                          </m:e>
                        </m:acc>
                      </m:e>
                      <m:sub/>
                      <m:sup>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𝐿𝐴𝑆𝑆</m:t>
                        </m:r>
                        <m:sSup>
                          <m:sSupPr>
                            <m:ctrlPr>
                              <a:rPr kumimoji="0" lang="en-US" sz="28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𝑂</m:t>
                            </m:r>
                          </m:e>
                          <m:sup>
                            <m:r>
                              <a:rPr kumimoji="0" lang="en-US" sz="2800" b="0" i="1" u="none" strike="noStrike" kern="1200" cap="none" spc="0" normalizeH="0" baseline="0" noProof="0" smtClean="0">
                                <a:ln>
                                  <a:noFill/>
                                </a:ln>
                                <a:solidFill>
                                  <a:prstClr val="black">
                                    <a:lumMod val="75000"/>
                                    <a:lumOff val="25000"/>
                                  </a:prstClr>
                                </a:solidFill>
                                <a:effectLst/>
                                <a:uLnTx/>
                                <a:uFillTx/>
                                <a:latin typeface="Cambria Math" charset="0"/>
                                <a:ea typeface="+mn-ea"/>
                                <a:cs typeface="+mn-cs"/>
                              </a:rPr>
                              <m:t>𝑇</m:t>
                            </m:r>
                          </m:sup>
                        </m:sSup>
                      </m:sup>
                    </m:sSubSup>
                    <m:r>
                      <a:rPr kumimoji="0" lang="en-US" sz="28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𝒙</m:t>
                    </m:r>
                    <m:sSup>
                      <m:sSupPr>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pPr>
                      <m:e>
                        <m:d>
                          <m:dPr>
                            <m:begChr m:val=""/>
                            <m:endChr m:val="|"/>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dPr>
                          <m:e>
                            <m:r>
                              <a:rPr kumimoji="0" lang="en-US" sz="2800" b="0" i="0"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e>
                        </m:d>
                      </m:e>
                      <m:sup>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2</m:t>
                        </m:r>
                      </m:sup>
                    </m:sSup>
                  </m:oMath>
                </a14:m>
                <a:r>
                  <a:rPr kumimoji="0" lang="en-US" sz="28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=D</a:t>
                </a:r>
              </a:p>
            </p:txBody>
          </p:sp>
        </mc:Choice>
        <mc:Fallback xmlns="">
          <p:sp>
            <p:nvSpPr>
              <p:cNvPr id="22" name="Rectangle 21"/>
              <p:cNvSpPr>
                <a:spLocks noRot="1" noChangeAspect="1" noMove="1" noResize="1" noEditPoints="1" noAdjustHandles="1" noChangeArrowheads="1" noChangeShapeType="1" noTextEdit="1"/>
              </p:cNvSpPr>
              <p:nvPr/>
            </p:nvSpPr>
            <p:spPr>
              <a:xfrm>
                <a:off x="6497315" y="2395658"/>
                <a:ext cx="7371080" cy="725904"/>
              </a:xfrm>
              <a:prstGeom prst="rect">
                <a:avLst/>
              </a:prstGeom>
              <a:blipFill rotWithShape="0">
                <a:blip r:embed="rId5"/>
                <a:stretch>
                  <a:fillRect b="-10924"/>
                </a:stretch>
              </a:blipFill>
            </p:spPr>
            <p:txBody>
              <a:bodyPr/>
              <a:lstStyle/>
              <a:p>
                <a:r>
                  <a:rPr lang="en-US">
                    <a:noFill/>
                  </a:rPr>
                  <a:t> </a:t>
                </a:r>
              </a:p>
            </p:txBody>
          </p:sp>
        </mc:Fallback>
      </mc:AlternateContent>
      <p:grpSp>
        <p:nvGrpSpPr>
          <p:cNvPr id="35" name="Group 34"/>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27" name="TextBox 26"/>
                <p:cNvSpPr txBox="1"/>
                <p:nvPr/>
              </p:nvSpPr>
              <p:spPr>
                <a:xfrm>
                  <a:off x="3606026" y="2764697"/>
                  <a:ext cx="747962" cy="3843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acc>
                          </m:e>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𝑀𝑆𝐸</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4286"/>
                  </a:stretch>
                </a:blipFill>
              </p:spPr>
              <p:txBody>
                <a:bodyPr/>
                <a:lstStyle/>
                <a:p>
                  <a:r>
                    <a:rPr lang="en-US">
                      <a:noFill/>
                    </a:rPr>
                    <a:t> </a:t>
                  </a:r>
                </a:p>
              </p:txBody>
            </p:sp>
          </mc:Fallback>
        </mc:AlternateContent>
        <p:sp>
          <p:nvSpPr>
            <p:cNvPr id="28" name="Oval 27"/>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mc:AlternateContent xmlns:mc="http://schemas.openxmlformats.org/markup-compatibility/2006" xmlns:a14="http://schemas.microsoft.com/office/drawing/2010/main">
        <mc:Choice Requires="a14">
          <p:sp>
            <p:nvSpPr>
              <p:cNvPr id="38" name="Rectangle 37"/>
              <p:cNvSpPr/>
              <p:nvPr/>
            </p:nvSpPr>
            <p:spPr>
              <a:xfrm>
                <a:off x="767537" y="2127451"/>
                <a:ext cx="2626938" cy="11726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charset="0"/>
                          <a:ea typeface="+mn-ea"/>
                          <a:cs typeface="+mn-cs"/>
                        </a:rPr>
                        <m:t>𝜆</m:t>
                      </m:r>
                      <m:nary>
                        <m:naryPr>
                          <m:chr m:val="∑"/>
                          <m:ctrlPr>
                            <a:rPr kumimoji="0" lang="is-I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charset="0"/>
                              <a:ea typeface="+mn-ea"/>
                              <a:cs typeface="+mn-cs"/>
                            </a:rPr>
                            <m:t>𝑗</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charset="0"/>
                              <a:ea typeface="+mn-ea"/>
                              <a:cs typeface="+mn-cs"/>
                            </a:rPr>
                            <m:t>𝐽</m:t>
                          </m:r>
                        </m:sup>
                        <m:e>
                          <m:d>
                            <m:dPr>
                              <m:begChr m:val="|"/>
                              <m:end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 </m:t>
                              </m:r>
                              <m:sSubSup>
                                <m:sSub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𝛽</m:t>
                                      </m:r>
                                    </m:e>
                                  </m:acc>
                                </m:e>
                                <m:sub>
                                  <m:r>
                                    <a:rPr kumimoji="0" lang="en-US" sz="2400" b="0" i="1" u="none" strike="noStrike" kern="1200" cap="none" spc="0" normalizeH="0" baseline="0" noProof="0">
                                      <a:ln>
                                        <a:noFill/>
                                      </a:ln>
                                      <a:solidFill>
                                        <a:prstClr val="black"/>
                                      </a:solidFill>
                                      <a:effectLst/>
                                      <a:uLnTx/>
                                      <a:uFillTx/>
                                      <a:latin typeface="Cambria Math" charset="0"/>
                                      <a:ea typeface="+mn-ea"/>
                                      <a:cs typeface="+mn-cs"/>
                                    </a:rPr>
                                    <m:t>𝑗</m:t>
                                  </m:r>
                                </m:sub>
                                <m:sup>
                                  <m:r>
                                    <a:rPr kumimoji="0" lang="en-US" sz="2400" b="0" i="1" u="none" strike="noStrike" kern="1200" cap="none" spc="0" normalizeH="0" baseline="0" noProof="0">
                                      <a:ln>
                                        <a:noFill/>
                                      </a:ln>
                                      <a:solidFill>
                                        <a:prstClr val="black"/>
                                      </a:solidFill>
                                      <a:effectLst/>
                                      <a:uLnTx/>
                                      <a:uFillTx/>
                                      <a:latin typeface="Cambria Math" charset="0"/>
                                      <a:ea typeface="+mn-ea"/>
                                      <a:cs typeface="+mn-cs"/>
                                    </a:rPr>
                                    <m:t>𝐿𝐴𝑆𝑆𝑂</m:t>
                                  </m:r>
                                </m:sup>
                              </m:sSubSup>
                            </m:e>
                          </m:d>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𝐶</m:t>
                          </m:r>
                        </m:e>
                      </m:nary>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8" name="Rectangle 37"/>
              <p:cNvSpPr>
                <a:spLocks noRot="1" noChangeAspect="1" noMove="1" noResize="1" noEditPoints="1" noAdjustHandles="1" noChangeArrowheads="1" noChangeShapeType="1" noTextEdit="1"/>
              </p:cNvSpPr>
              <p:nvPr/>
            </p:nvSpPr>
            <p:spPr>
              <a:xfrm>
                <a:off x="767537" y="2127451"/>
                <a:ext cx="2626938" cy="117262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513772" y="1180700"/>
                <a:ext cx="3940053" cy="48147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mn-ea"/>
                              <a:cs typeface="+mn-cs"/>
                            </a:rPr>
                          </m:ctrlPr>
                        </m:funcPr>
                        <m:fName>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 </m:t>
                          </m:r>
                          <m:sSup>
                            <m:sSup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𝜷</m:t>
                                  </m:r>
                                </m:e>
                              </m:acc>
                            </m:e>
                            <m:sup>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𝐿𝐴𝑆𝑆𝑂</m:t>
                              </m:r>
                            </m:sup>
                          </m:sSup>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r>
                            <m:rPr>
                              <m:sty m:val="p"/>
                            </m:rPr>
                            <a:rPr kumimoji="0" lang="en-US" sz="2400" b="0" i="0" u="none" strike="noStrike" kern="1200" cap="none" spc="0" normalizeH="0" baseline="0" noProof="0">
                              <a:ln>
                                <a:noFill/>
                              </a:ln>
                              <a:solidFill>
                                <a:prstClr val="black">
                                  <a:lumMod val="75000"/>
                                  <a:lumOff val="25000"/>
                                </a:prstClr>
                              </a:solidFill>
                              <a:effectLst/>
                              <a:uLnTx/>
                              <a:uFillTx/>
                              <a:latin typeface="Cambria Math" charset="0"/>
                              <a:ea typeface="+mn-ea"/>
                              <a:cs typeface="+mn-cs"/>
                            </a:rPr>
                            <m:t>argmin</m:t>
                          </m:r>
                        </m:fName>
                        <m:e>
                          <m:sSub>
                            <m:sSub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m:t>
                              </m:r>
                            </m:e>
                            <m:sub>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𝐿𝐴𝑆𝑆𝑂</m:t>
                              </m:r>
                            </m:sub>
                          </m:sSub>
                          <m:d>
                            <m:d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dPr>
                            <m:e>
                              <m:r>
                                <a:rPr kumimoji="0" lang="en-US" sz="24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𝜷</m:t>
                              </m:r>
                            </m:e>
                          </m:d>
                        </m:e>
                      </m:func>
                    </m:oMath>
                  </m:oMathPara>
                </a14:m>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mc:Choice>
        <mc:Fallback xmlns="">
          <p:sp>
            <p:nvSpPr>
              <p:cNvPr id="39" name="Rectangle 38"/>
              <p:cNvSpPr>
                <a:spLocks noRot="1" noChangeAspect="1" noMove="1" noResize="1" noEditPoints="1" noAdjustHandles="1" noChangeArrowheads="1" noChangeShapeType="1" noTextEdit="1"/>
              </p:cNvSpPr>
              <p:nvPr/>
            </p:nvSpPr>
            <p:spPr>
              <a:xfrm>
                <a:off x="7513772" y="1180700"/>
                <a:ext cx="3940053" cy="481478"/>
              </a:xfrm>
              <a:prstGeom prst="rect">
                <a:avLst/>
              </a:prstGeom>
              <a:blipFill rotWithShape="0">
                <a:blip r:embed="rId8"/>
                <a:stretch>
                  <a:fillRect/>
                </a:stretch>
              </a:blipFill>
            </p:spPr>
            <p:txBody>
              <a:bodyPr/>
              <a:lstStyle/>
              <a:p>
                <a:r>
                  <a:rPr lang="en-US">
                    <a:noFill/>
                  </a:rPr>
                  <a:t> </a:t>
                </a:r>
              </a:p>
            </p:txBody>
          </p:sp>
        </mc:Fallback>
      </mc:AlternateContent>
      <p:grpSp>
        <p:nvGrpSpPr>
          <p:cNvPr id="41" name="Group 40"/>
          <p:cNvGrpSpPr/>
          <p:nvPr/>
        </p:nvGrpSpPr>
        <p:grpSpPr>
          <a:xfrm>
            <a:off x="6397212" y="3312174"/>
            <a:ext cx="3249927" cy="3288314"/>
            <a:chOff x="1655805" y="2662545"/>
            <a:chExt cx="3249927" cy="3288314"/>
          </a:xfrm>
        </p:grpSpPr>
        <p:grpSp>
          <p:nvGrpSpPr>
            <p:cNvPr id="42" name="Group 41"/>
            <p:cNvGrpSpPr/>
            <p:nvPr/>
          </p:nvGrpSpPr>
          <p:grpSpPr>
            <a:xfrm>
              <a:off x="1655805" y="2674847"/>
              <a:ext cx="3101546" cy="3276012"/>
              <a:chOff x="1655805" y="2674847"/>
              <a:chExt cx="3101546" cy="3276012"/>
            </a:xfrm>
          </p:grpSpPr>
          <p:cxnSp>
            <p:nvCxnSpPr>
              <p:cNvPr id="45" name="Straight Arrow Connector 44"/>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4441374" y="4978399"/>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313074" y="2662545"/>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10"/>
                  <a:stretch>
                    <a:fillRect b="-13115"/>
                  </a:stretch>
                </a:blipFill>
              </p:spPr>
              <p:txBody>
                <a:bodyPr/>
                <a:lstStyle/>
                <a:p>
                  <a:r>
                    <a:rPr lang="en-US">
                      <a:noFill/>
                    </a:rPr>
                    <a:t> </a:t>
                  </a:r>
                </a:p>
              </p:txBody>
            </p:sp>
          </mc:Fallback>
        </mc:AlternateContent>
      </p:grpSp>
      <p:sp>
        <p:nvSpPr>
          <p:cNvPr id="47" name="Oval 46"/>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9466120" y="4080502"/>
            <a:ext cx="857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MSE=D</a:t>
            </a:r>
          </a:p>
        </p:txBody>
      </p:sp>
    </p:spTree>
    <p:extLst>
      <p:ext uri="{BB962C8B-B14F-4D97-AF65-F5344CB8AC3E}">
        <p14:creationId xmlns:p14="http://schemas.microsoft.com/office/powerpoint/2010/main" val="1360500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 (LASSO)</a:t>
            </a:r>
          </a:p>
        </p:txBody>
      </p:sp>
      <p:sp>
        <p:nvSpPr>
          <p:cNvPr id="17" name="Slide Number Placeholder 1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36" name="Group 35"/>
          <p:cNvGrpSpPr/>
          <p:nvPr/>
        </p:nvGrpSpPr>
        <p:grpSpPr>
          <a:xfrm>
            <a:off x="4627700" y="4206309"/>
            <a:ext cx="1747459" cy="1791051"/>
            <a:chOff x="2164154" y="3756858"/>
            <a:chExt cx="1747459" cy="1791051"/>
          </a:xfrm>
        </p:grpSpPr>
        <p:sp>
          <p:nvSpPr>
            <p:cNvPr id="14" name="Rectangle 13"/>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TextBox 31"/>
            <p:cNvSpPr txBox="1"/>
            <p:nvPr/>
          </p:nvSpPr>
          <p:spPr>
            <a:xfrm>
              <a:off x="3603515" y="4548163"/>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33" name="TextBox 32"/>
            <p:cNvSpPr txBox="1"/>
            <p:nvPr/>
          </p:nvSpPr>
          <p:spPr>
            <a:xfrm>
              <a:off x="2465749" y="3756858"/>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grpSp>
      <p:grpSp>
        <p:nvGrpSpPr>
          <p:cNvPr id="11" name="Group 10"/>
          <p:cNvGrpSpPr/>
          <p:nvPr/>
        </p:nvGrpSpPr>
        <p:grpSpPr>
          <a:xfrm>
            <a:off x="767537" y="3109260"/>
            <a:ext cx="3249927" cy="3288314"/>
            <a:chOff x="767537" y="3109260"/>
            <a:chExt cx="3249927" cy="3288314"/>
          </a:xfrm>
        </p:grpSpPr>
        <p:grpSp>
          <p:nvGrpSpPr>
            <p:cNvPr id="9" name="Group 8"/>
            <p:cNvGrpSpPr/>
            <p:nvPr/>
          </p:nvGrpSpPr>
          <p:grpSpPr>
            <a:xfrm>
              <a:off x="767537" y="3121562"/>
              <a:ext cx="3249927" cy="3276012"/>
              <a:chOff x="767537" y="3121562"/>
              <a:chExt cx="3249927" cy="3276012"/>
            </a:xfrm>
          </p:grpSpPr>
          <p:grpSp>
            <p:nvGrpSpPr>
              <p:cNvPr id="10" name="Group 9"/>
              <p:cNvGrpSpPr/>
              <p:nvPr/>
            </p:nvGrpSpPr>
            <p:grpSpPr>
              <a:xfrm>
                <a:off x="767537" y="3121562"/>
                <a:ext cx="3101546" cy="3276012"/>
                <a:chOff x="1655805" y="2674847"/>
                <a:chExt cx="3101546" cy="3276012"/>
              </a:xfrm>
            </p:grpSpPr>
            <p:cxnSp>
              <p:nvCxnSpPr>
                <p:cNvPr id="6" name="Straight Arrow Connector 5"/>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3553106" y="5425114"/>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1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p:cNvSpPr txBox="1"/>
                <p:nvPr/>
              </p:nvSpPr>
              <p:spPr>
                <a:xfrm>
                  <a:off x="1424806" y="3109260"/>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41" name="Group 40"/>
          <p:cNvGrpSpPr/>
          <p:nvPr/>
        </p:nvGrpSpPr>
        <p:grpSpPr>
          <a:xfrm>
            <a:off x="6397212" y="3312174"/>
            <a:ext cx="3249927" cy="3288314"/>
            <a:chOff x="1655805" y="2662545"/>
            <a:chExt cx="3249927" cy="3288314"/>
          </a:xfrm>
        </p:grpSpPr>
        <p:grpSp>
          <p:nvGrpSpPr>
            <p:cNvPr id="42" name="Group 41"/>
            <p:cNvGrpSpPr/>
            <p:nvPr/>
          </p:nvGrpSpPr>
          <p:grpSpPr>
            <a:xfrm>
              <a:off x="1655805" y="2674847"/>
              <a:ext cx="3101546" cy="3276012"/>
              <a:chOff x="1655805" y="2674847"/>
              <a:chExt cx="3101546" cy="3276012"/>
            </a:xfrm>
          </p:grpSpPr>
          <p:cxnSp>
            <p:nvCxnSpPr>
              <p:cNvPr id="45" name="Straight Arrow Connector 44"/>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4441374" y="4978399"/>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313074" y="2662545"/>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5"/>
                  <a:stretch>
                    <a:fillRect b="-13115"/>
                  </a:stretch>
                </a:blipFill>
              </p:spPr>
              <p:txBody>
                <a:bodyPr/>
                <a:lstStyle/>
                <a:p>
                  <a:r>
                    <a:rPr lang="en-US">
                      <a:noFill/>
                    </a:rPr>
                    <a:t> </a:t>
                  </a:r>
                </a:p>
              </p:txBody>
            </p:sp>
          </mc:Fallback>
        </mc:AlternateContent>
      </p:grpSp>
      <p:grpSp>
        <p:nvGrpSpPr>
          <p:cNvPr id="16" name="Group 15"/>
          <p:cNvGrpSpPr/>
          <p:nvPr/>
        </p:nvGrpSpPr>
        <p:grpSpPr>
          <a:xfrm>
            <a:off x="6696003" y="3382055"/>
            <a:ext cx="4747059" cy="1567301"/>
            <a:chOff x="6547071" y="3213882"/>
            <a:chExt cx="4747059" cy="1567301"/>
          </a:xfrm>
        </p:grpSpPr>
        <p:grpSp>
          <p:nvGrpSpPr>
            <p:cNvPr id="13" name="Group 12"/>
            <p:cNvGrpSpPr/>
            <p:nvPr/>
          </p:nvGrpSpPr>
          <p:grpSpPr>
            <a:xfrm>
              <a:off x="6547071" y="3213882"/>
              <a:ext cx="4747059" cy="1567301"/>
              <a:chOff x="6547071" y="3213882"/>
              <a:chExt cx="4747059" cy="1567301"/>
            </a:xfrm>
          </p:grpSpPr>
          <p:grpSp>
            <p:nvGrpSpPr>
              <p:cNvPr id="35" name="Group 34"/>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27" name="TextBox 26"/>
                    <p:cNvSpPr txBox="1"/>
                    <p:nvPr/>
                  </p:nvSpPr>
                  <p:spPr>
                    <a:xfrm>
                      <a:off x="3606026" y="2764697"/>
                      <a:ext cx="747962" cy="3843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acc>
                              </m:e>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𝑀𝑆𝐸</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2698"/>
                      </a:stretch>
                    </a:blipFill>
                  </p:spPr>
                  <p:txBody>
                    <a:bodyPr/>
                    <a:lstStyle/>
                    <a:p>
                      <a:r>
                        <a:rPr lang="en-US">
                          <a:noFill/>
                        </a:rPr>
                        <a:t> </a:t>
                      </a:r>
                    </a:p>
                  </p:txBody>
                </p:sp>
              </mc:Fallback>
            </mc:AlternateContent>
            <p:sp>
              <p:nvSpPr>
                <p:cNvPr id="28" name="Oval 27"/>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1"/>
              <p:cNvGrpSpPr/>
              <p:nvPr/>
            </p:nvGrpSpPr>
            <p:grpSpPr>
              <a:xfrm>
                <a:off x="6547071" y="3213882"/>
                <a:ext cx="4747059" cy="1567301"/>
                <a:chOff x="6501510" y="3217318"/>
                <a:chExt cx="4747059" cy="1567301"/>
              </a:xfrm>
            </p:grpSpPr>
            <p:grpSp>
              <p:nvGrpSpPr>
                <p:cNvPr id="34" name="Group 33"/>
                <p:cNvGrpSpPr/>
                <p:nvPr/>
              </p:nvGrpSpPr>
              <p:grpSpPr>
                <a:xfrm>
                  <a:off x="6501510" y="3217318"/>
                  <a:ext cx="4747059" cy="1567301"/>
                  <a:chOff x="1752276" y="1849318"/>
                  <a:chExt cx="4747059" cy="1567301"/>
                </a:xfrm>
              </p:grpSpPr>
              <p:sp>
                <p:nvSpPr>
                  <p:cNvPr id="24" name="Oval 23"/>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7" name="Oval 46"/>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48" name="TextBox 47"/>
            <p:cNvSpPr txBox="1"/>
            <p:nvPr/>
          </p:nvSpPr>
          <p:spPr>
            <a:xfrm>
              <a:off x="9742491" y="4121063"/>
              <a:ext cx="857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MSE=D</a:t>
              </a:r>
            </a:p>
          </p:txBody>
        </p:sp>
      </p:grpSp>
      <p:grpSp>
        <p:nvGrpSpPr>
          <p:cNvPr id="40" name="Group 39"/>
          <p:cNvGrpSpPr/>
          <p:nvPr/>
        </p:nvGrpSpPr>
        <p:grpSpPr>
          <a:xfrm>
            <a:off x="4107049" y="3115411"/>
            <a:ext cx="3249927" cy="3288314"/>
            <a:chOff x="767537" y="3109260"/>
            <a:chExt cx="3249927" cy="3288314"/>
          </a:xfrm>
        </p:grpSpPr>
        <p:grpSp>
          <p:nvGrpSpPr>
            <p:cNvPr id="49" name="Group 48"/>
            <p:cNvGrpSpPr/>
            <p:nvPr/>
          </p:nvGrpSpPr>
          <p:grpSpPr>
            <a:xfrm>
              <a:off x="767537" y="3121562"/>
              <a:ext cx="3249927" cy="3276012"/>
              <a:chOff x="767537" y="3121562"/>
              <a:chExt cx="3249927" cy="3276012"/>
            </a:xfrm>
          </p:grpSpPr>
          <p:grpSp>
            <p:nvGrpSpPr>
              <p:cNvPr id="51" name="Group 50"/>
              <p:cNvGrpSpPr/>
              <p:nvPr/>
            </p:nvGrpSpPr>
            <p:grpSpPr>
              <a:xfrm>
                <a:off x="767537" y="3121562"/>
                <a:ext cx="3101546" cy="3276012"/>
                <a:chOff x="1655805" y="2674847"/>
                <a:chExt cx="3101546" cy="3276012"/>
              </a:xfrm>
            </p:grpSpPr>
            <p:cxnSp>
              <p:nvCxnSpPr>
                <p:cNvPr id="53" name="Straight Arrow Connector 52"/>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Box 51"/>
                  <p:cNvSpPr txBox="1"/>
                  <p:nvPr/>
                </p:nvSpPr>
                <p:spPr>
                  <a:xfrm>
                    <a:off x="3553106" y="5425114"/>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1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p:cNvSpPr txBox="1"/>
                <p:nvPr/>
              </p:nvSpPr>
              <p:spPr>
                <a:xfrm>
                  <a:off x="1424806" y="3109260"/>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56" name="Group 55"/>
          <p:cNvGrpSpPr/>
          <p:nvPr/>
        </p:nvGrpSpPr>
        <p:grpSpPr>
          <a:xfrm>
            <a:off x="3771425" y="2620764"/>
            <a:ext cx="4747059" cy="1567301"/>
            <a:chOff x="6547071" y="3213882"/>
            <a:chExt cx="4747059" cy="1567301"/>
          </a:xfrm>
        </p:grpSpPr>
        <p:grpSp>
          <p:nvGrpSpPr>
            <p:cNvPr id="57" name="Group 56"/>
            <p:cNvGrpSpPr/>
            <p:nvPr/>
          </p:nvGrpSpPr>
          <p:grpSpPr>
            <a:xfrm>
              <a:off x="6547071" y="3213882"/>
              <a:ext cx="4747059" cy="1567301"/>
              <a:chOff x="6547071" y="3213882"/>
              <a:chExt cx="4747059" cy="1567301"/>
            </a:xfrm>
          </p:grpSpPr>
          <p:grpSp>
            <p:nvGrpSpPr>
              <p:cNvPr id="59" name="Group 58"/>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66" name="TextBox 65"/>
                    <p:cNvSpPr txBox="1"/>
                    <p:nvPr/>
                  </p:nvSpPr>
                  <p:spPr>
                    <a:xfrm>
                      <a:off x="3606026" y="2764697"/>
                      <a:ext cx="747962" cy="3843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acc>
                              </m:e>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𝑀𝑆𝐸</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2698"/>
                      </a:stretch>
                    </a:blipFill>
                  </p:spPr>
                  <p:txBody>
                    <a:bodyPr/>
                    <a:lstStyle/>
                    <a:p>
                      <a:r>
                        <a:rPr lang="en-US">
                          <a:noFill/>
                        </a:rPr>
                        <a:t> </a:t>
                      </a:r>
                    </a:p>
                  </p:txBody>
                </p:sp>
              </mc:Fallback>
            </mc:AlternateContent>
            <p:sp>
              <p:nvSpPr>
                <p:cNvPr id="67" name="Oval 66"/>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60" name="Group 59"/>
              <p:cNvGrpSpPr/>
              <p:nvPr/>
            </p:nvGrpSpPr>
            <p:grpSpPr>
              <a:xfrm>
                <a:off x="6547071" y="3213882"/>
                <a:ext cx="4747059" cy="1567301"/>
                <a:chOff x="6501510" y="3217318"/>
                <a:chExt cx="4747059" cy="1567301"/>
              </a:xfrm>
            </p:grpSpPr>
            <p:grpSp>
              <p:nvGrpSpPr>
                <p:cNvPr id="61" name="Group 60"/>
                <p:cNvGrpSpPr/>
                <p:nvPr/>
              </p:nvGrpSpPr>
              <p:grpSpPr>
                <a:xfrm>
                  <a:off x="6501510" y="3217318"/>
                  <a:ext cx="4747059" cy="1567301"/>
                  <a:chOff x="1752276" y="1849318"/>
                  <a:chExt cx="4747059" cy="1567301"/>
                </a:xfrm>
              </p:grpSpPr>
              <p:sp>
                <p:nvSpPr>
                  <p:cNvPr id="63" name="Oval 62"/>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2" name="Oval 61"/>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8" name="TextBox 57"/>
            <p:cNvSpPr txBox="1"/>
            <p:nvPr/>
          </p:nvSpPr>
          <p:spPr>
            <a:xfrm>
              <a:off x="9742491" y="4121063"/>
              <a:ext cx="857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MSE=D</a:t>
              </a:r>
            </a:p>
          </p:txBody>
        </p:sp>
      </p:grpSp>
      <p:grpSp>
        <p:nvGrpSpPr>
          <p:cNvPr id="80" name="Group 79"/>
          <p:cNvGrpSpPr/>
          <p:nvPr/>
        </p:nvGrpSpPr>
        <p:grpSpPr>
          <a:xfrm>
            <a:off x="1264505" y="4179560"/>
            <a:ext cx="1747459" cy="1791051"/>
            <a:chOff x="2164154" y="3756858"/>
            <a:chExt cx="1747459" cy="1791051"/>
          </a:xfrm>
        </p:grpSpPr>
        <p:sp>
          <p:nvSpPr>
            <p:cNvPr id="81" name="Rectangle 80"/>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TextBox 81"/>
            <p:cNvSpPr txBox="1"/>
            <p:nvPr/>
          </p:nvSpPr>
          <p:spPr>
            <a:xfrm>
              <a:off x="3603515" y="4548163"/>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83" name="TextBox 82"/>
            <p:cNvSpPr txBox="1"/>
            <p:nvPr/>
          </p:nvSpPr>
          <p:spPr>
            <a:xfrm>
              <a:off x="2465749" y="3756858"/>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grpSp>
    </p:spTree>
    <p:extLst>
      <p:ext uri="{BB962C8B-B14F-4D97-AF65-F5344CB8AC3E}">
        <p14:creationId xmlns:p14="http://schemas.microsoft.com/office/powerpoint/2010/main" val="77969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dissolve">
                                      <p:cBhvr>
                                        <p:cTn id="11" dur="2000"/>
                                        <p:tgtEl>
                                          <p:spTgt spid="36"/>
                                        </p:tgtEl>
                                      </p:cBhvr>
                                    </p:animEffect>
                                  </p:childTnLst>
                                </p:cTn>
                              </p:par>
                              <p:par>
                                <p:cTn id="12" presetID="9" presetClass="exit" presetSubtype="0" fill="hold" nodeType="withEffect">
                                  <p:stCondLst>
                                    <p:cond delay="0"/>
                                  </p:stCondLst>
                                  <p:childTnLst>
                                    <p:animEffect transition="out" filter="dissolve">
                                      <p:cBhvr>
                                        <p:cTn id="13" dur="2000"/>
                                        <p:tgtEl>
                                          <p:spTgt spid="80"/>
                                        </p:tgtEl>
                                      </p:cBhvr>
                                    </p:animEffect>
                                    <p:set>
                                      <p:cBhvr>
                                        <p:cTn id="14" dur="1" fill="hold">
                                          <p:stCondLst>
                                            <p:cond delay="1999"/>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dissolve">
                                      <p:cBhvr>
                                        <p:cTn id="21" dur="2000"/>
                                        <p:tgtEl>
                                          <p:spTgt spid="56"/>
                                        </p:tgtEl>
                                      </p:cBhvr>
                                    </p:animEffect>
                                  </p:childTnLst>
                                </p:cTn>
                              </p:par>
                              <p:par>
                                <p:cTn id="22" presetID="9" presetClass="exit" presetSubtype="0" fill="hold" nodeType="withEffect">
                                  <p:stCondLst>
                                    <p:cond delay="0"/>
                                  </p:stCondLst>
                                  <p:childTnLst>
                                    <p:animEffect transition="out" filter="dissolve">
                                      <p:cBhvr>
                                        <p:cTn id="23" dur="2000"/>
                                        <p:tgtEl>
                                          <p:spTgt spid="16"/>
                                        </p:tgtEl>
                                      </p:cBhvr>
                                    </p:animEffect>
                                    <p:set>
                                      <p:cBhvr>
                                        <p:cTn id="24" dur="1" fill="hold">
                                          <p:stCondLst>
                                            <p:cond delay="1999"/>
                                          </p:stCondLst>
                                        </p:cTn>
                                        <p:tgtEl>
                                          <p:spTgt spid="1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 (Ridge)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15124" y="884009"/>
                <a:ext cx="10327008" cy="2111143"/>
              </a:xfrm>
            </p:spPr>
            <p: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b="0" i="1" smtClean="0">
                              <a:solidFill>
                                <a:schemeClr val="tx1">
                                  <a:lumMod val="75000"/>
                                  <a:lumOff val="25000"/>
                                </a:schemeClr>
                              </a:solidFill>
                              <a:latin typeface="Cambria Math" charset="0"/>
                            </a:rPr>
                            <m:t>𝑅𝑖𝑑𝑔𝑒</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𝑖</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𝑛</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nary>
                      <m:sSup>
                        <m:sSupPr>
                          <m:ctrlPr>
                            <a:rPr lang="en-US" sz="2400" i="1">
                              <a:solidFill>
                                <a:schemeClr val="tx1">
                                  <a:lumMod val="75000"/>
                                  <a:lumOff val="25000"/>
                                </a:schemeClr>
                              </a:solidFill>
                              <a:latin typeface="Cambria Math" panose="02040503050406030204" pitchFamily="18" charset="0"/>
                            </a:rPr>
                          </m:ctrlPr>
                        </m:sSupPr>
                        <m:e>
                          <m:r>
                            <a:rPr lang="en-US" sz="2400" b="1" i="1">
                              <a:solidFill>
                                <a:schemeClr val="tx1">
                                  <a:lumMod val="75000"/>
                                  <a:lumOff val="25000"/>
                                </a:schemeClr>
                              </a:solidFill>
                              <a:latin typeface="Cambria Math" charset="0"/>
                            </a:rPr>
                            <m:t>𝜷</m:t>
                          </m:r>
                        </m:e>
                        <m:sup>
                          <m:r>
                            <a:rPr lang="en-US" sz="2400" i="1">
                              <a:solidFill>
                                <a:schemeClr val="tx1">
                                  <a:lumMod val="75000"/>
                                  <a:lumOff val="25000"/>
                                </a:schemeClr>
                              </a:solidFill>
                              <a:latin typeface="Cambria Math" charset="0"/>
                            </a:rPr>
                            <m:t>𝑇</m:t>
                          </m:r>
                        </m:sup>
                      </m:sSup>
                      <m:r>
                        <a:rPr lang="en-US" sz="2400" b="1" i="1">
                          <a:solidFill>
                            <a:schemeClr val="tx1">
                              <a:lumMod val="75000"/>
                              <a:lumOff val="25000"/>
                            </a:schemeClr>
                          </a:solidFill>
                          <a:latin typeface="Cambria Math" charset="0"/>
                        </a:rPr>
                        <m:t>𝒙</m:t>
                      </m:r>
                      <m:sSup>
                        <m:sSupPr>
                          <m:ctrlPr>
                            <a:rPr lang="en-US" sz="2400" i="1">
                              <a:solidFill>
                                <a:schemeClr val="tx1">
                                  <a:lumMod val="75000"/>
                                  <a:lumOff val="25000"/>
                                </a:schemeClr>
                              </a:solidFill>
                              <a:latin typeface="Cambria Math" panose="02040503050406030204" pitchFamily="18" charset="0"/>
                            </a:rPr>
                          </m:ctrlPr>
                        </m:sSupPr>
                        <m:e>
                          <m:d>
                            <m:dPr>
                              <m:begChr m:val=""/>
                              <m:endChr m:val="|"/>
                              <m:ctrlPr>
                                <a:rPr lang="en-US" sz="2400" i="1">
                                  <a:solidFill>
                                    <a:schemeClr val="tx1">
                                      <a:lumMod val="75000"/>
                                      <a:lumOff val="25000"/>
                                    </a:schemeClr>
                                  </a:solidFill>
                                  <a:latin typeface="Cambria Math" panose="02040503050406030204" pitchFamily="18" charset="0"/>
                                </a:rPr>
                              </m:ctrlPr>
                            </m:dPr>
                            <m:e>
                              <m:r>
                                <a:rPr lang="en-US" sz="2400">
                                  <a:solidFill>
                                    <a:schemeClr val="tx1">
                                      <a:lumMod val="75000"/>
                                      <a:lumOff val="25000"/>
                                    </a:schemeClr>
                                  </a:solidFill>
                                  <a:latin typeface="Cambria Math" charset="0"/>
                                </a:rPr>
                                <m:t>​</m:t>
                              </m:r>
                            </m:e>
                          </m:d>
                        </m:e>
                        <m:sup>
                          <m:r>
                            <a:rPr lang="en-US" sz="2400" i="1">
                              <a:solidFill>
                                <a:schemeClr val="tx1">
                                  <a:lumMod val="75000"/>
                                  <a:lumOff val="25000"/>
                                </a:schemeClr>
                              </a:solidFill>
                              <a:latin typeface="Cambria Math" charset="0"/>
                            </a:rPr>
                            <m:t>2</m:t>
                          </m:r>
                        </m:sup>
                      </m:s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𝜆</m:t>
                      </m:r>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𝑗</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𝐽</m:t>
                          </m:r>
                        </m:sup>
                        <m:e>
                          <m:sSup>
                            <m:sSupPr>
                              <m:ctrlPr>
                                <a:rPr lang="en-US" sz="2400" b="0" i="1" smtClean="0">
                                  <a:solidFill>
                                    <a:schemeClr val="tx1">
                                      <a:lumMod val="75000"/>
                                      <a:lumOff val="25000"/>
                                    </a:schemeClr>
                                  </a:solidFill>
                                  <a:latin typeface="Cambria Math" panose="02040503050406030204" pitchFamily="18" charset="0"/>
                                </a:rPr>
                              </m:ctrlPr>
                            </m:sSupPr>
                            <m:e>
                              <m:d>
                                <m:dPr>
                                  <m:ctrlPr>
                                    <a:rPr lang="en-US" sz="2400" b="0" i="1" smtClean="0">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𝑗</m:t>
                                      </m:r>
                                    </m:sub>
                                  </m:sSub>
                                </m:e>
                              </m:d>
                            </m:e>
                            <m:sup>
                              <m:r>
                                <a:rPr lang="en-US" sz="2400" b="0" i="1" smtClean="0">
                                  <a:solidFill>
                                    <a:schemeClr val="tx1">
                                      <a:lumMod val="75000"/>
                                      <a:lumOff val="25000"/>
                                    </a:schemeClr>
                                  </a:solidFill>
                                  <a:latin typeface="Cambria Math" charset="0"/>
                                </a:rPr>
                                <m:t>2</m:t>
                              </m:r>
                            </m:sup>
                          </m:sSup>
                        </m:e>
                      </m:nary>
                    </m:oMath>
                  </m:oMathPara>
                </a14:m>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15124" y="884009"/>
                <a:ext cx="10327008" cy="2111143"/>
              </a:xfrm>
              <a:blipFill rotWithShape="0">
                <a:blip r:embed="rId2"/>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0" name="Group 19"/>
          <p:cNvGrpSpPr/>
          <p:nvPr/>
        </p:nvGrpSpPr>
        <p:grpSpPr>
          <a:xfrm>
            <a:off x="767537" y="3109260"/>
            <a:ext cx="3249927" cy="3288314"/>
            <a:chOff x="1655805" y="2662545"/>
            <a:chExt cx="3249927" cy="3288314"/>
          </a:xfrm>
        </p:grpSpPr>
        <p:grpSp>
          <p:nvGrpSpPr>
            <p:cNvPr id="10" name="Group 9"/>
            <p:cNvGrpSpPr/>
            <p:nvPr/>
          </p:nvGrpSpPr>
          <p:grpSpPr>
            <a:xfrm>
              <a:off x="1655805" y="2674847"/>
              <a:ext cx="3101546" cy="3276012"/>
              <a:chOff x="1655805" y="2674847"/>
              <a:chExt cx="3101546" cy="3276012"/>
            </a:xfrm>
          </p:grpSpPr>
          <p:cxnSp>
            <p:nvCxnSpPr>
              <p:cNvPr id="6" name="Straight Arrow Connector 5"/>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4441374" y="4978399"/>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313074" y="2662545"/>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4"/>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Rectangle 21"/>
              <p:cNvSpPr/>
              <p:nvPr/>
            </p:nvSpPr>
            <p:spPr>
              <a:xfrm>
                <a:off x="6497315" y="2395658"/>
                <a:ext cx="7371080" cy="7527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mr-IN" sz="28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mn-ea"/>
                          </a:rPr>
                        </m:ctrlPr>
                      </m:fPr>
                      <m:num>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1</m:t>
                        </m:r>
                      </m:num>
                      <m:den>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𝑛</m:t>
                        </m:r>
                      </m:den>
                    </m:f>
                    <m:nary>
                      <m:naryPr>
                        <m:chr m:val="∑"/>
                        <m:ctrlPr>
                          <a:rPr kumimoji="0" lang="is-I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naryPr>
                      <m:sub>
                        <m:r>
                          <m:rPr>
                            <m:brk m:alnAt="23"/>
                          </m:rP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𝑖</m:t>
                        </m:r>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=1</m:t>
                        </m:r>
                      </m:sub>
                      <m:sup>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𝑛</m:t>
                        </m:r>
                      </m:sup>
                      <m:e>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sSub>
                          <m:sSubPr>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𝑦</m:t>
                            </m:r>
                          </m:e>
                          <m:sub>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𝑖</m:t>
                            </m:r>
                          </m:sub>
                        </m:sSub>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e>
                    </m:nary>
                    <m:sSubSup>
                      <m:sSubSupPr>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bSupPr>
                      <m:e>
                        <m:acc>
                          <m:accPr>
                            <m:chr m:val="̂"/>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accPr>
                          <m:e>
                            <m:r>
                              <a:rPr kumimoji="0" lang="en-US" sz="28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𝜷</m:t>
                            </m:r>
                          </m:e>
                        </m:acc>
                      </m:e>
                      <m:sub/>
                      <m:sup>
                        <m:sSup>
                          <m:sSupPr>
                            <m:ctrlPr>
                              <a:rPr kumimoji="0" lang="en-US" sz="28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lumMod val="75000"/>
                                    <a:lumOff val="25000"/>
                                  </a:prstClr>
                                </a:solidFill>
                                <a:effectLst/>
                                <a:uLnTx/>
                                <a:uFillTx/>
                                <a:latin typeface="Cambria Math" charset="0"/>
                                <a:ea typeface="+mn-ea"/>
                                <a:cs typeface="+mn-cs"/>
                              </a:rPr>
                              <m:t>𝑅𝑖𝑑𝑔𝑒</m:t>
                            </m:r>
                          </m:e>
                          <m:sup>
                            <m:r>
                              <a:rPr kumimoji="0" lang="en-US" sz="2800" b="0" i="1" u="none" strike="noStrike" kern="1200" cap="none" spc="0" normalizeH="0" baseline="0" noProof="0" smtClean="0">
                                <a:ln>
                                  <a:noFill/>
                                </a:ln>
                                <a:solidFill>
                                  <a:prstClr val="black">
                                    <a:lumMod val="75000"/>
                                    <a:lumOff val="25000"/>
                                  </a:prstClr>
                                </a:solidFill>
                                <a:effectLst/>
                                <a:uLnTx/>
                                <a:uFillTx/>
                                <a:latin typeface="Cambria Math" charset="0"/>
                                <a:ea typeface="+mn-ea"/>
                                <a:cs typeface="+mn-cs"/>
                              </a:rPr>
                              <m:t>𝑇</m:t>
                            </m:r>
                          </m:sup>
                        </m:sSup>
                      </m:sup>
                    </m:sSubSup>
                    <m:r>
                      <a:rPr kumimoji="0" lang="en-US" sz="28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𝒙</m:t>
                    </m:r>
                    <m:sSup>
                      <m:sSupPr>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pPr>
                      <m:e>
                        <m:d>
                          <m:dPr>
                            <m:begChr m:val=""/>
                            <m:endChr m:val="|"/>
                            <m:ctrlPr>
                              <a:rPr kumimoji="0" lang="en-US" sz="28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dPr>
                          <m:e>
                            <m:r>
                              <a:rPr kumimoji="0" lang="en-US" sz="2800" b="0" i="0"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e>
                        </m:d>
                      </m:e>
                      <m:sup>
                        <m:r>
                          <a:rPr kumimoji="0" lang="en-US" sz="28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2</m:t>
                        </m:r>
                      </m:sup>
                    </m:sSup>
                  </m:oMath>
                </a14:m>
                <a:r>
                  <a:rPr kumimoji="0" lang="en-US" sz="28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=D</a:t>
                </a:r>
              </a:p>
            </p:txBody>
          </p:sp>
        </mc:Choice>
        <mc:Fallback xmlns="">
          <p:sp>
            <p:nvSpPr>
              <p:cNvPr id="22" name="Rectangle 21"/>
              <p:cNvSpPr>
                <a:spLocks noRot="1" noChangeAspect="1" noMove="1" noResize="1" noEditPoints="1" noAdjustHandles="1" noChangeArrowheads="1" noChangeShapeType="1" noTextEdit="1"/>
              </p:cNvSpPr>
              <p:nvPr/>
            </p:nvSpPr>
            <p:spPr>
              <a:xfrm>
                <a:off x="6497315" y="2395658"/>
                <a:ext cx="7371080" cy="752707"/>
              </a:xfrm>
              <a:prstGeom prst="rect">
                <a:avLst/>
              </a:prstGeom>
              <a:blipFill rotWithShape="0">
                <a:blip r:embed="rId5"/>
                <a:stretch>
                  <a:fillRect b="-11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67537" y="2127451"/>
                <a:ext cx="2670988" cy="11726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𝜆</m:t>
                      </m:r>
                      <m:nary>
                        <m:naryPr>
                          <m:chr m:val="∑"/>
                          <m:ctrlPr>
                            <a:rPr kumimoji="0" lang="is-I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charset="0"/>
                              <a:ea typeface="+mn-ea"/>
                              <a:cs typeface="+mn-cs"/>
                            </a:rPr>
                            <m:t>𝑗</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charset="0"/>
                              <a:ea typeface="+mn-ea"/>
                              <a:cs typeface="+mn-cs"/>
                            </a:rPr>
                            <m:t>𝐽</m:t>
                          </m:r>
                        </m:sup>
                        <m:e>
                          <m:sSup>
                            <m:sSup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Sup>
                                    <m:sSub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𝛽</m:t>
                                          </m:r>
                                        </m:e>
                                      </m:acc>
                                    </m:e>
                                    <m:sub>
                                      <m:r>
                                        <a:rPr kumimoji="0" lang="en-US" sz="2400" b="0" i="1" u="none" strike="noStrike" kern="1200" cap="none" spc="0" normalizeH="0" baseline="0" noProof="0">
                                          <a:ln>
                                            <a:noFill/>
                                          </a:ln>
                                          <a:solidFill>
                                            <a:prstClr val="black"/>
                                          </a:solidFill>
                                          <a:effectLst/>
                                          <a:uLnTx/>
                                          <a:uFillTx/>
                                          <a:latin typeface="Cambria Math" charset="0"/>
                                          <a:ea typeface="+mn-ea"/>
                                          <a:cs typeface="+mn-cs"/>
                                        </a:rPr>
                                        <m:t>𝑗</m:t>
                                      </m:r>
                                    </m:sub>
                                    <m:sup>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𝑅𝑖𝑑𝑔𝑒</m:t>
                                      </m:r>
                                    </m:sup>
                                  </m:sSubSup>
                                </m:e>
                              </m:d>
                            </m:e>
                            <m:sup>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2</m:t>
                              </m:r>
                            </m:sup>
                          </m:sSup>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𝐶</m:t>
                          </m:r>
                        </m:e>
                      </m:nary>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8" name="Rectangle 37"/>
              <p:cNvSpPr>
                <a:spLocks noRot="1" noChangeAspect="1" noMove="1" noResize="1" noEditPoints="1" noAdjustHandles="1" noChangeArrowheads="1" noChangeShapeType="1" noTextEdit="1"/>
              </p:cNvSpPr>
              <p:nvPr/>
            </p:nvSpPr>
            <p:spPr>
              <a:xfrm>
                <a:off x="767537" y="2127451"/>
                <a:ext cx="2670988" cy="117262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513772" y="1180700"/>
                <a:ext cx="3872214" cy="5200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mn-ea"/>
                              <a:cs typeface="+mn-cs"/>
                            </a:rPr>
                          </m:ctrlPr>
                        </m:funcPr>
                        <m:fName>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 </m:t>
                          </m:r>
                          <m:sSup>
                            <m:sSup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pPr>
                            <m:e>
                              <m:acc>
                                <m:accPr>
                                  <m:chr m:val="̂"/>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𝜷</m:t>
                                  </m:r>
                                </m:e>
                              </m:acc>
                            </m:e>
                            <m:sup>
                              <m:r>
                                <a:rPr kumimoji="0" lang="en-US" sz="2400" b="0" i="1" u="none" strike="noStrike" kern="1200" cap="none" spc="0" normalizeH="0" baseline="0" noProof="0" smtClean="0">
                                  <a:ln>
                                    <a:noFill/>
                                  </a:ln>
                                  <a:solidFill>
                                    <a:prstClr val="black">
                                      <a:lumMod val="75000"/>
                                      <a:lumOff val="25000"/>
                                    </a:prstClr>
                                  </a:solidFill>
                                  <a:effectLst/>
                                  <a:uLnTx/>
                                  <a:uFillTx/>
                                  <a:latin typeface="Cambria Math" charset="0"/>
                                  <a:ea typeface="+mn-ea"/>
                                  <a:cs typeface="+mn-cs"/>
                                </a:rPr>
                                <m:t>𝑅𝑖𝑑𝑔𝑒</m:t>
                              </m:r>
                            </m:sup>
                          </m:sSup>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m:t>
                          </m:r>
                          <m:r>
                            <m:rPr>
                              <m:sty m:val="p"/>
                            </m:rPr>
                            <a:rPr kumimoji="0" lang="en-US" sz="2400" b="0" i="0" u="none" strike="noStrike" kern="1200" cap="none" spc="0" normalizeH="0" baseline="0" noProof="0">
                              <a:ln>
                                <a:noFill/>
                              </a:ln>
                              <a:solidFill>
                                <a:prstClr val="black">
                                  <a:lumMod val="75000"/>
                                  <a:lumOff val="25000"/>
                                </a:prstClr>
                              </a:solidFill>
                              <a:effectLst/>
                              <a:uLnTx/>
                              <a:uFillTx/>
                              <a:latin typeface="Cambria Math" charset="0"/>
                              <a:ea typeface="+mn-ea"/>
                              <a:cs typeface="+mn-cs"/>
                            </a:rPr>
                            <m:t>argmin</m:t>
                          </m:r>
                        </m:fName>
                        <m:e>
                          <m:sSub>
                            <m:sSub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𝐿</m:t>
                              </m:r>
                            </m:e>
                            <m:sub>
                              <m:r>
                                <a:rPr kumimoji="0" lang="en-US" sz="2400" b="0" i="1" u="none" strike="noStrike" kern="1200" cap="none" spc="0" normalizeH="0" baseline="0" noProof="0" smtClean="0">
                                  <a:ln>
                                    <a:noFill/>
                                  </a:ln>
                                  <a:solidFill>
                                    <a:prstClr val="black">
                                      <a:lumMod val="75000"/>
                                      <a:lumOff val="25000"/>
                                    </a:prstClr>
                                  </a:solidFill>
                                  <a:effectLst/>
                                  <a:uLnTx/>
                                  <a:uFillTx/>
                                  <a:latin typeface="Cambria Math" charset="0"/>
                                  <a:ea typeface="+mn-ea"/>
                                  <a:cs typeface="+mn-cs"/>
                                </a:rPr>
                                <m:t>𝑅𝑖𝑑𝑔𝑒</m:t>
                              </m:r>
                            </m:sub>
                          </m:sSub>
                          <m:d>
                            <m:dPr>
                              <m:ctrlPr>
                                <a:rPr kumimoji="0" lang="en-US" sz="24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ea typeface="+mn-ea"/>
                                  <a:cs typeface="+mn-cs"/>
                                </a:rPr>
                              </m:ctrlPr>
                            </m:dPr>
                            <m:e>
                              <m:r>
                                <a:rPr kumimoji="0" lang="en-US" sz="2400" b="1" i="1" u="none" strike="noStrike" kern="1200" cap="none" spc="0" normalizeH="0" baseline="0" noProof="0">
                                  <a:ln>
                                    <a:noFill/>
                                  </a:ln>
                                  <a:solidFill>
                                    <a:prstClr val="black">
                                      <a:lumMod val="75000"/>
                                      <a:lumOff val="25000"/>
                                    </a:prstClr>
                                  </a:solidFill>
                                  <a:effectLst/>
                                  <a:uLnTx/>
                                  <a:uFillTx/>
                                  <a:latin typeface="Cambria Math" charset="0"/>
                                  <a:ea typeface="+mn-ea"/>
                                  <a:cs typeface="+mn-cs"/>
                                </a:rPr>
                                <m:t>𝜷</m:t>
                              </m:r>
                            </m:e>
                          </m:d>
                        </m:e>
                      </m:func>
                    </m:oMath>
                  </m:oMathPara>
                </a14:m>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mc:Choice>
        <mc:Fallback xmlns="">
          <p:sp>
            <p:nvSpPr>
              <p:cNvPr id="39" name="Rectangle 38"/>
              <p:cNvSpPr>
                <a:spLocks noRot="1" noChangeAspect="1" noMove="1" noResize="1" noEditPoints="1" noAdjustHandles="1" noChangeArrowheads="1" noChangeShapeType="1" noTextEdit="1"/>
              </p:cNvSpPr>
              <p:nvPr/>
            </p:nvSpPr>
            <p:spPr>
              <a:xfrm>
                <a:off x="7513772" y="1180700"/>
                <a:ext cx="3872214" cy="520079"/>
              </a:xfrm>
              <a:prstGeom prst="rect">
                <a:avLst/>
              </a:prstGeom>
              <a:blipFill rotWithShape="0">
                <a:blip r:embed="rId7"/>
                <a:stretch>
                  <a:fillRect/>
                </a:stretch>
              </a:blipFill>
            </p:spPr>
            <p:txBody>
              <a:bodyPr/>
              <a:lstStyle/>
              <a:p>
                <a:r>
                  <a:rPr lang="en-US">
                    <a:noFill/>
                  </a:rPr>
                  <a:t> </a:t>
                </a:r>
              </a:p>
            </p:txBody>
          </p:sp>
        </mc:Fallback>
      </mc:AlternateContent>
      <p:grpSp>
        <p:nvGrpSpPr>
          <p:cNvPr id="41" name="Group 40"/>
          <p:cNvGrpSpPr/>
          <p:nvPr/>
        </p:nvGrpSpPr>
        <p:grpSpPr>
          <a:xfrm>
            <a:off x="6397212" y="3312174"/>
            <a:ext cx="3249927" cy="3288314"/>
            <a:chOff x="1655805" y="2662545"/>
            <a:chExt cx="3249927" cy="3288314"/>
          </a:xfrm>
        </p:grpSpPr>
        <p:grpSp>
          <p:nvGrpSpPr>
            <p:cNvPr id="42" name="Group 41"/>
            <p:cNvGrpSpPr/>
            <p:nvPr/>
          </p:nvGrpSpPr>
          <p:grpSpPr>
            <a:xfrm>
              <a:off x="1655805" y="2674847"/>
              <a:ext cx="3101546" cy="3276012"/>
              <a:chOff x="1655805" y="2674847"/>
              <a:chExt cx="3101546" cy="3276012"/>
            </a:xfrm>
          </p:grpSpPr>
          <p:cxnSp>
            <p:nvCxnSpPr>
              <p:cNvPr id="45" name="Straight Arrow Connector 44"/>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4441374" y="4978399"/>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313074" y="2662545"/>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9"/>
                  <a:stretch>
                    <a:fillRect b="-13115"/>
                  </a:stretch>
                </a:blipFill>
              </p:spPr>
              <p:txBody>
                <a:bodyPr/>
                <a:lstStyle/>
                <a:p>
                  <a:r>
                    <a:rPr lang="en-US">
                      <a:noFill/>
                    </a:rPr>
                    <a:t> </a:t>
                  </a:r>
                </a:p>
              </p:txBody>
            </p:sp>
          </mc:Fallback>
        </mc:AlternateContent>
      </p:grpSp>
      <p:grpSp>
        <p:nvGrpSpPr>
          <p:cNvPr id="5" name="Group 4"/>
          <p:cNvGrpSpPr/>
          <p:nvPr/>
        </p:nvGrpSpPr>
        <p:grpSpPr>
          <a:xfrm>
            <a:off x="1135178" y="4568817"/>
            <a:ext cx="1876786" cy="1517634"/>
            <a:chOff x="1135178" y="4568817"/>
            <a:chExt cx="1876786" cy="1517634"/>
          </a:xfrm>
        </p:grpSpPr>
        <p:sp>
          <p:nvSpPr>
            <p:cNvPr id="4" name="Oval 3"/>
            <p:cNvSpPr>
              <a:spLocks noChangeAspect="1"/>
            </p:cNvSpPr>
            <p:nvPr/>
          </p:nvSpPr>
          <p:spPr>
            <a:xfrm>
              <a:off x="1135178" y="4568817"/>
              <a:ext cx="1517904" cy="1517634"/>
            </a:xfrm>
            <a:prstGeom prst="ellipse">
              <a:avLst/>
            </a:prstGeom>
            <a:noFill/>
            <a:ln w="254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p:cNvSpPr txBox="1"/>
            <p:nvPr/>
          </p:nvSpPr>
          <p:spPr>
            <a:xfrm>
              <a:off x="2703866" y="4970865"/>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grpSp>
      <p:grpSp>
        <p:nvGrpSpPr>
          <p:cNvPr id="40" name="Group 39"/>
          <p:cNvGrpSpPr/>
          <p:nvPr/>
        </p:nvGrpSpPr>
        <p:grpSpPr>
          <a:xfrm rot="641389">
            <a:off x="6908401" y="3396792"/>
            <a:ext cx="4747059" cy="1567301"/>
            <a:chOff x="6547071" y="3213882"/>
            <a:chExt cx="4747059" cy="1567301"/>
          </a:xfrm>
        </p:grpSpPr>
        <p:grpSp>
          <p:nvGrpSpPr>
            <p:cNvPr id="49" name="Group 48"/>
            <p:cNvGrpSpPr/>
            <p:nvPr/>
          </p:nvGrpSpPr>
          <p:grpSpPr>
            <a:xfrm>
              <a:off x="6547071" y="3213882"/>
              <a:ext cx="4747059" cy="1567301"/>
              <a:chOff x="6547071" y="3213882"/>
              <a:chExt cx="4747059" cy="1567301"/>
            </a:xfrm>
          </p:grpSpPr>
          <p:grpSp>
            <p:nvGrpSpPr>
              <p:cNvPr id="51" name="Group 50"/>
              <p:cNvGrpSpPr/>
              <p:nvPr/>
            </p:nvGrpSpPr>
            <p:grpSpPr>
              <a:xfrm>
                <a:off x="8404272" y="4049503"/>
                <a:ext cx="747962" cy="426692"/>
                <a:chOff x="3606026" y="2722340"/>
                <a:chExt cx="747962" cy="426692"/>
              </a:xfrm>
            </p:grpSpPr>
            <mc:AlternateContent xmlns:mc="http://schemas.openxmlformats.org/markup-compatibility/2006" xmlns:a14="http://schemas.microsoft.com/office/drawing/2010/main">
              <mc:Choice Requires="a14">
                <p:sp>
                  <p:nvSpPr>
                    <p:cNvPr id="58" name="TextBox 57"/>
                    <p:cNvSpPr txBox="1"/>
                    <p:nvPr/>
                  </p:nvSpPr>
                  <p:spPr>
                    <a:xfrm rot="20789895">
                      <a:off x="3606026" y="2764696"/>
                      <a:ext cx="747962" cy="3843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acc>
                              </m:e>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𝑀𝑆𝐸</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8" name="TextBox 57"/>
                    <p:cNvSpPr txBox="1">
                      <a:spLocks noRot="1" noChangeAspect="1" noMove="1" noResize="1" noEditPoints="1" noAdjustHandles="1" noChangeArrowheads="1" noChangeShapeType="1" noTextEdit="1"/>
                    </p:cNvSpPr>
                    <p:nvPr/>
                  </p:nvSpPr>
                  <p:spPr>
                    <a:xfrm rot="20789895">
                      <a:off x="3606026" y="2764696"/>
                      <a:ext cx="747962" cy="384336"/>
                    </a:xfrm>
                    <a:prstGeom prst="rect">
                      <a:avLst/>
                    </a:prstGeom>
                    <a:blipFill rotWithShape="0">
                      <a:blip r:embed="rId10"/>
                      <a:stretch>
                        <a:fillRect t="-4286" b="-10000"/>
                      </a:stretch>
                    </a:blipFill>
                  </p:spPr>
                  <p:txBody>
                    <a:bodyPr/>
                    <a:lstStyle/>
                    <a:p>
                      <a:r>
                        <a:rPr lang="en-US">
                          <a:noFill/>
                        </a:rPr>
                        <a:t> </a:t>
                      </a:r>
                    </a:p>
                  </p:txBody>
                </p:sp>
              </mc:Fallback>
            </mc:AlternateContent>
            <p:sp>
              <p:nvSpPr>
                <p:cNvPr id="59" name="Oval 58"/>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2" name="Group 51"/>
              <p:cNvGrpSpPr/>
              <p:nvPr/>
            </p:nvGrpSpPr>
            <p:grpSpPr>
              <a:xfrm>
                <a:off x="6547071" y="3213882"/>
                <a:ext cx="4747059" cy="1567301"/>
                <a:chOff x="6501510" y="3217318"/>
                <a:chExt cx="4747059" cy="1567301"/>
              </a:xfrm>
            </p:grpSpPr>
            <p:grpSp>
              <p:nvGrpSpPr>
                <p:cNvPr id="53" name="Group 52"/>
                <p:cNvGrpSpPr/>
                <p:nvPr/>
              </p:nvGrpSpPr>
              <p:grpSpPr>
                <a:xfrm>
                  <a:off x="6501510" y="3217318"/>
                  <a:ext cx="4747059" cy="1567301"/>
                  <a:chOff x="1752276" y="1849318"/>
                  <a:chExt cx="4747059" cy="1567301"/>
                </a:xfrm>
              </p:grpSpPr>
              <p:sp>
                <p:nvSpPr>
                  <p:cNvPr id="55" name="Oval 54"/>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54" name="Oval 53"/>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0" name="TextBox 49"/>
            <p:cNvSpPr txBox="1"/>
            <p:nvPr/>
          </p:nvSpPr>
          <p:spPr>
            <a:xfrm rot="20958611">
              <a:off x="9742491" y="4121063"/>
              <a:ext cx="857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MSE=D</a:t>
              </a:r>
            </a:p>
          </p:txBody>
        </p:sp>
      </p:grpSp>
    </p:spTree>
    <p:extLst>
      <p:ext uri="{BB962C8B-B14F-4D97-AF65-F5344CB8AC3E}">
        <p14:creationId xmlns:p14="http://schemas.microsoft.com/office/powerpoint/2010/main" val="1848407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 (Ridge)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40" name="Group 39"/>
          <p:cNvGrpSpPr/>
          <p:nvPr/>
        </p:nvGrpSpPr>
        <p:grpSpPr>
          <a:xfrm>
            <a:off x="4107049" y="3115411"/>
            <a:ext cx="3249927" cy="3288314"/>
            <a:chOff x="767537" y="3109260"/>
            <a:chExt cx="3249927" cy="3288314"/>
          </a:xfrm>
        </p:grpSpPr>
        <p:grpSp>
          <p:nvGrpSpPr>
            <p:cNvPr id="49" name="Group 48"/>
            <p:cNvGrpSpPr/>
            <p:nvPr/>
          </p:nvGrpSpPr>
          <p:grpSpPr>
            <a:xfrm>
              <a:off x="767537" y="3121562"/>
              <a:ext cx="3249927" cy="3276012"/>
              <a:chOff x="767537" y="3121562"/>
              <a:chExt cx="3249927" cy="3276012"/>
            </a:xfrm>
          </p:grpSpPr>
          <p:grpSp>
            <p:nvGrpSpPr>
              <p:cNvPr id="51" name="Group 50"/>
              <p:cNvGrpSpPr/>
              <p:nvPr/>
            </p:nvGrpSpPr>
            <p:grpSpPr>
              <a:xfrm>
                <a:off x="767537" y="3121562"/>
                <a:ext cx="3101546" cy="3276012"/>
                <a:chOff x="1655805" y="2674847"/>
                <a:chExt cx="3101546" cy="3276012"/>
              </a:xfrm>
            </p:grpSpPr>
            <p:cxnSp>
              <p:nvCxnSpPr>
                <p:cNvPr id="53" name="Straight Arrow Connector 52"/>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Box 51"/>
                  <p:cNvSpPr txBox="1"/>
                  <p:nvPr/>
                </p:nvSpPr>
                <p:spPr>
                  <a:xfrm>
                    <a:off x="3553106" y="5425114"/>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1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p:cNvSpPr txBox="1"/>
                <p:nvPr/>
              </p:nvSpPr>
              <p:spPr>
                <a:xfrm>
                  <a:off x="1424806" y="3109260"/>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56" name="Group 55"/>
          <p:cNvGrpSpPr/>
          <p:nvPr/>
        </p:nvGrpSpPr>
        <p:grpSpPr>
          <a:xfrm rot="641389">
            <a:off x="4751268" y="2601396"/>
            <a:ext cx="4747059" cy="1567301"/>
            <a:chOff x="6547071" y="3213882"/>
            <a:chExt cx="4747059" cy="1567301"/>
          </a:xfrm>
        </p:grpSpPr>
        <p:grpSp>
          <p:nvGrpSpPr>
            <p:cNvPr id="57" name="Group 56"/>
            <p:cNvGrpSpPr/>
            <p:nvPr/>
          </p:nvGrpSpPr>
          <p:grpSpPr>
            <a:xfrm>
              <a:off x="6547071" y="3213882"/>
              <a:ext cx="4747059" cy="1567301"/>
              <a:chOff x="6547071" y="3213882"/>
              <a:chExt cx="4747059" cy="1567301"/>
            </a:xfrm>
          </p:grpSpPr>
          <p:grpSp>
            <p:nvGrpSpPr>
              <p:cNvPr id="59" name="Group 58"/>
              <p:cNvGrpSpPr/>
              <p:nvPr/>
            </p:nvGrpSpPr>
            <p:grpSpPr>
              <a:xfrm>
                <a:off x="8404272" y="4049503"/>
                <a:ext cx="747962" cy="426692"/>
                <a:chOff x="3606026" y="2722340"/>
                <a:chExt cx="747962" cy="426692"/>
              </a:xfrm>
            </p:grpSpPr>
            <mc:AlternateContent xmlns:mc="http://schemas.openxmlformats.org/markup-compatibility/2006" xmlns:a14="http://schemas.microsoft.com/office/drawing/2010/main">
              <mc:Choice Requires="a14">
                <p:sp>
                  <p:nvSpPr>
                    <p:cNvPr id="66" name="TextBox 65"/>
                    <p:cNvSpPr txBox="1"/>
                    <p:nvPr/>
                  </p:nvSpPr>
                  <p:spPr>
                    <a:xfrm rot="20958611">
                      <a:off x="3606026" y="2764696"/>
                      <a:ext cx="747962" cy="3843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acc>
                              </m:e>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𝑀𝑆𝐸</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6" name="TextBox 65"/>
                    <p:cNvSpPr txBox="1">
                      <a:spLocks noRot="1" noChangeAspect="1" noMove="1" noResize="1" noEditPoints="1" noAdjustHandles="1" noChangeArrowheads="1" noChangeShapeType="1" noTextEdit="1"/>
                    </p:cNvSpPr>
                    <p:nvPr/>
                  </p:nvSpPr>
                  <p:spPr>
                    <a:xfrm rot="20958611">
                      <a:off x="3606026" y="2764696"/>
                      <a:ext cx="747962" cy="384336"/>
                    </a:xfrm>
                    <a:prstGeom prst="rect">
                      <a:avLst/>
                    </a:prstGeom>
                    <a:blipFill rotWithShape="0">
                      <a:blip r:embed="rId4"/>
                      <a:stretch>
                        <a:fillRect t="-7937" b="-12698"/>
                      </a:stretch>
                    </a:blipFill>
                  </p:spPr>
                  <p:txBody>
                    <a:bodyPr/>
                    <a:lstStyle/>
                    <a:p>
                      <a:r>
                        <a:rPr lang="en-US">
                          <a:noFill/>
                        </a:rPr>
                        <a:t> </a:t>
                      </a:r>
                    </a:p>
                  </p:txBody>
                </p:sp>
              </mc:Fallback>
            </mc:AlternateContent>
            <p:sp>
              <p:nvSpPr>
                <p:cNvPr id="67" name="Oval 66"/>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60" name="Group 59"/>
              <p:cNvGrpSpPr/>
              <p:nvPr/>
            </p:nvGrpSpPr>
            <p:grpSpPr>
              <a:xfrm>
                <a:off x="6547071" y="3213882"/>
                <a:ext cx="4747059" cy="1567301"/>
                <a:chOff x="6501510" y="3217318"/>
                <a:chExt cx="4747059" cy="1567301"/>
              </a:xfrm>
            </p:grpSpPr>
            <p:grpSp>
              <p:nvGrpSpPr>
                <p:cNvPr id="61" name="Group 60"/>
                <p:cNvGrpSpPr/>
                <p:nvPr/>
              </p:nvGrpSpPr>
              <p:grpSpPr>
                <a:xfrm>
                  <a:off x="6501510" y="3217318"/>
                  <a:ext cx="4747059" cy="1567301"/>
                  <a:chOff x="1752276" y="1849318"/>
                  <a:chExt cx="4747059" cy="1567301"/>
                </a:xfrm>
              </p:grpSpPr>
              <p:sp>
                <p:nvSpPr>
                  <p:cNvPr id="63" name="Oval 62"/>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2" name="Oval 61"/>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8" name="TextBox 57"/>
            <p:cNvSpPr txBox="1"/>
            <p:nvPr/>
          </p:nvSpPr>
          <p:spPr>
            <a:xfrm rot="20958611">
              <a:off x="9742491" y="4121063"/>
              <a:ext cx="857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MSE=D</a:t>
              </a:r>
            </a:p>
          </p:txBody>
        </p:sp>
      </p:grpSp>
      <p:sp>
        <p:nvSpPr>
          <p:cNvPr id="55" name="Oval 54"/>
          <p:cNvSpPr>
            <a:spLocks noChangeAspect="1"/>
          </p:cNvSpPr>
          <p:nvPr/>
        </p:nvSpPr>
        <p:spPr>
          <a:xfrm>
            <a:off x="4493549" y="4515956"/>
            <a:ext cx="1651406" cy="1651112"/>
          </a:xfrm>
          <a:prstGeom prst="ellipse">
            <a:avLst/>
          </a:prstGeom>
          <a:noFill/>
          <a:ln w="254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TextBox 67"/>
          <p:cNvSpPr txBox="1"/>
          <p:nvPr/>
        </p:nvSpPr>
        <p:spPr>
          <a:xfrm>
            <a:off x="6062237" y="5025894"/>
            <a:ext cx="3351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Tree>
    <p:extLst>
      <p:ext uri="{BB962C8B-B14F-4D97-AF65-F5344CB8AC3E}">
        <p14:creationId xmlns:p14="http://schemas.microsoft.com/office/powerpoint/2010/main" val="692146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3" name="Group 2"/>
          <p:cNvGrpSpPr/>
          <p:nvPr/>
        </p:nvGrpSpPr>
        <p:grpSpPr>
          <a:xfrm>
            <a:off x="5880431" y="2255032"/>
            <a:ext cx="5391278" cy="3802329"/>
            <a:chOff x="4107049" y="2601396"/>
            <a:chExt cx="5391278" cy="3802329"/>
          </a:xfrm>
        </p:grpSpPr>
        <p:grpSp>
          <p:nvGrpSpPr>
            <p:cNvPr id="40" name="Group 39"/>
            <p:cNvGrpSpPr/>
            <p:nvPr/>
          </p:nvGrpSpPr>
          <p:grpSpPr>
            <a:xfrm>
              <a:off x="4107049" y="3115411"/>
              <a:ext cx="3249927" cy="3288314"/>
              <a:chOff x="767537" y="3109260"/>
              <a:chExt cx="3249927" cy="3288314"/>
            </a:xfrm>
          </p:grpSpPr>
          <p:grpSp>
            <p:nvGrpSpPr>
              <p:cNvPr id="49" name="Group 48"/>
              <p:cNvGrpSpPr/>
              <p:nvPr/>
            </p:nvGrpSpPr>
            <p:grpSpPr>
              <a:xfrm>
                <a:off x="767537" y="3121562"/>
                <a:ext cx="3249927" cy="3276012"/>
                <a:chOff x="767537" y="3121562"/>
                <a:chExt cx="3249927" cy="3276012"/>
              </a:xfrm>
            </p:grpSpPr>
            <p:grpSp>
              <p:nvGrpSpPr>
                <p:cNvPr id="51" name="Group 50"/>
                <p:cNvGrpSpPr/>
                <p:nvPr/>
              </p:nvGrpSpPr>
              <p:grpSpPr>
                <a:xfrm>
                  <a:off x="767537" y="3121562"/>
                  <a:ext cx="3101546" cy="3276012"/>
                  <a:chOff x="1655805" y="2674847"/>
                  <a:chExt cx="3101546" cy="3276012"/>
                </a:xfrm>
              </p:grpSpPr>
              <p:cxnSp>
                <p:nvCxnSpPr>
                  <p:cNvPr id="53" name="Straight Arrow Connector 52"/>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Box 51"/>
                    <p:cNvSpPr txBox="1"/>
                    <p:nvPr/>
                  </p:nvSpPr>
                  <p:spPr>
                    <a:xfrm>
                      <a:off x="3553106" y="5425114"/>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p:cNvSpPr txBox="1"/>
                  <p:nvPr/>
                </p:nvSpPr>
                <p:spPr>
                  <a:xfrm>
                    <a:off x="1424806" y="3109260"/>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56" name="Group 55"/>
            <p:cNvGrpSpPr/>
            <p:nvPr/>
          </p:nvGrpSpPr>
          <p:grpSpPr>
            <a:xfrm rot="641389">
              <a:off x="4751268" y="2601396"/>
              <a:ext cx="4747059" cy="1567301"/>
              <a:chOff x="6547071" y="3213882"/>
              <a:chExt cx="4747059" cy="1567301"/>
            </a:xfrm>
          </p:grpSpPr>
          <p:grpSp>
            <p:nvGrpSpPr>
              <p:cNvPr id="57" name="Group 56"/>
              <p:cNvGrpSpPr/>
              <p:nvPr/>
            </p:nvGrpSpPr>
            <p:grpSpPr>
              <a:xfrm>
                <a:off x="6547071" y="3213882"/>
                <a:ext cx="4747059" cy="1567301"/>
                <a:chOff x="6547071" y="3213882"/>
                <a:chExt cx="4747059" cy="1567301"/>
              </a:xfrm>
            </p:grpSpPr>
            <p:grpSp>
              <p:nvGrpSpPr>
                <p:cNvPr id="59" name="Group 58"/>
                <p:cNvGrpSpPr/>
                <p:nvPr/>
              </p:nvGrpSpPr>
              <p:grpSpPr>
                <a:xfrm>
                  <a:off x="8404272" y="4049503"/>
                  <a:ext cx="747962" cy="426692"/>
                  <a:chOff x="3606026" y="2722340"/>
                  <a:chExt cx="747962" cy="426692"/>
                </a:xfrm>
              </p:grpSpPr>
              <mc:AlternateContent xmlns:mc="http://schemas.openxmlformats.org/markup-compatibility/2006" xmlns:a14="http://schemas.microsoft.com/office/drawing/2010/main">
                <mc:Choice Requires="a14">
                  <p:sp>
                    <p:nvSpPr>
                      <p:cNvPr id="66" name="TextBox 65"/>
                      <p:cNvSpPr txBox="1"/>
                      <p:nvPr/>
                    </p:nvSpPr>
                    <p:spPr>
                      <a:xfrm rot="20958611">
                        <a:off x="3606026" y="2764696"/>
                        <a:ext cx="747962" cy="3843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acc>
                                </m:e>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𝑀𝑆𝐸</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6" name="TextBox 65"/>
                      <p:cNvSpPr txBox="1">
                        <a:spLocks noRot="1" noChangeAspect="1" noMove="1" noResize="1" noEditPoints="1" noAdjustHandles="1" noChangeArrowheads="1" noChangeShapeType="1" noTextEdit="1"/>
                      </p:cNvSpPr>
                      <p:nvPr/>
                    </p:nvSpPr>
                    <p:spPr>
                      <a:xfrm rot="20958611">
                        <a:off x="3606026" y="2764696"/>
                        <a:ext cx="747962" cy="384336"/>
                      </a:xfrm>
                      <a:prstGeom prst="rect">
                        <a:avLst/>
                      </a:prstGeom>
                      <a:blipFill rotWithShape="0">
                        <a:blip r:embed="rId4"/>
                        <a:stretch>
                          <a:fillRect t="-7937" b="-12698"/>
                        </a:stretch>
                      </a:blipFill>
                    </p:spPr>
                    <p:txBody>
                      <a:bodyPr/>
                      <a:lstStyle/>
                      <a:p>
                        <a:r>
                          <a:rPr lang="en-US">
                            <a:noFill/>
                          </a:rPr>
                          <a:t> </a:t>
                        </a:r>
                      </a:p>
                    </p:txBody>
                  </p:sp>
                </mc:Fallback>
              </mc:AlternateContent>
              <p:sp>
                <p:nvSpPr>
                  <p:cNvPr id="67" name="Oval 66"/>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60" name="Group 59"/>
                <p:cNvGrpSpPr/>
                <p:nvPr/>
              </p:nvGrpSpPr>
              <p:grpSpPr>
                <a:xfrm>
                  <a:off x="6547071" y="3213882"/>
                  <a:ext cx="4747059" cy="1567301"/>
                  <a:chOff x="6501510" y="3217318"/>
                  <a:chExt cx="4747059" cy="1567301"/>
                </a:xfrm>
              </p:grpSpPr>
              <p:grpSp>
                <p:nvGrpSpPr>
                  <p:cNvPr id="61" name="Group 60"/>
                  <p:cNvGrpSpPr/>
                  <p:nvPr/>
                </p:nvGrpSpPr>
                <p:grpSpPr>
                  <a:xfrm>
                    <a:off x="6501510" y="3217318"/>
                    <a:ext cx="4747059" cy="1567301"/>
                    <a:chOff x="1752276" y="1849318"/>
                    <a:chExt cx="4747059" cy="1567301"/>
                  </a:xfrm>
                </p:grpSpPr>
                <p:sp>
                  <p:nvSpPr>
                    <p:cNvPr id="63" name="Oval 62"/>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2" name="Oval 61"/>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8" name="TextBox 57"/>
              <p:cNvSpPr txBox="1"/>
              <p:nvPr/>
            </p:nvSpPr>
            <p:spPr>
              <a:xfrm rot="20958611">
                <a:off x="9742491" y="4121063"/>
                <a:ext cx="857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MSE=D</a:t>
                </a:r>
              </a:p>
            </p:txBody>
          </p:sp>
        </p:grpSp>
        <p:sp>
          <p:nvSpPr>
            <p:cNvPr id="55" name="Oval 54"/>
            <p:cNvSpPr>
              <a:spLocks noChangeAspect="1"/>
            </p:cNvSpPr>
            <p:nvPr/>
          </p:nvSpPr>
          <p:spPr>
            <a:xfrm>
              <a:off x="4493549" y="4515956"/>
              <a:ext cx="1651406" cy="1651112"/>
            </a:xfrm>
            <a:prstGeom prst="ellipse">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TextBox 67"/>
            <p:cNvSpPr txBox="1"/>
            <p:nvPr/>
          </p:nvSpPr>
          <p:spPr>
            <a:xfrm>
              <a:off x="6062237" y="5025894"/>
              <a:ext cx="3351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grpSp>
      <p:grpSp>
        <p:nvGrpSpPr>
          <p:cNvPr id="25" name="Group 24"/>
          <p:cNvGrpSpPr/>
          <p:nvPr/>
        </p:nvGrpSpPr>
        <p:grpSpPr>
          <a:xfrm>
            <a:off x="1481151" y="2769047"/>
            <a:ext cx="3249927" cy="3288314"/>
            <a:chOff x="767537" y="3109260"/>
            <a:chExt cx="3249927" cy="3288314"/>
          </a:xfrm>
        </p:grpSpPr>
        <p:grpSp>
          <p:nvGrpSpPr>
            <p:cNvPr id="26" name="Group 25"/>
            <p:cNvGrpSpPr/>
            <p:nvPr/>
          </p:nvGrpSpPr>
          <p:grpSpPr>
            <a:xfrm>
              <a:off x="767537" y="3121562"/>
              <a:ext cx="3249927" cy="3276012"/>
              <a:chOff x="767537" y="3121562"/>
              <a:chExt cx="3249927" cy="3276012"/>
            </a:xfrm>
          </p:grpSpPr>
          <p:grpSp>
            <p:nvGrpSpPr>
              <p:cNvPr id="28" name="Group 27"/>
              <p:cNvGrpSpPr/>
              <p:nvPr/>
            </p:nvGrpSpPr>
            <p:grpSpPr>
              <a:xfrm>
                <a:off x="767537" y="3121562"/>
                <a:ext cx="3101546" cy="3276012"/>
                <a:chOff x="1655805" y="2674847"/>
                <a:chExt cx="3101546" cy="3276012"/>
              </a:xfrm>
            </p:grpSpPr>
            <p:cxnSp>
              <p:nvCxnSpPr>
                <p:cNvPr id="30" name="Straight Arrow Connector 29"/>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p:cNvSpPr txBox="1"/>
                  <p:nvPr/>
                </p:nvSpPr>
                <p:spPr>
                  <a:xfrm>
                    <a:off x="3553106" y="5425114"/>
                    <a:ext cx="4643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TextBox 26"/>
                <p:cNvSpPr txBox="1"/>
                <p:nvPr/>
              </p:nvSpPr>
              <p:spPr>
                <a:xfrm>
                  <a:off x="1424806" y="3109260"/>
                  <a:ext cx="469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5"/>
                  <a:stretch>
                    <a:fillRect b="-13115"/>
                  </a:stretch>
                </a:blipFill>
              </p:spPr>
              <p:txBody>
                <a:bodyPr/>
                <a:lstStyle/>
                <a:p>
                  <a:r>
                    <a:rPr lang="en-US">
                      <a:noFill/>
                    </a:rPr>
                    <a:t> </a:t>
                  </a:r>
                </a:p>
              </p:txBody>
            </p:sp>
          </mc:Fallback>
        </mc:AlternateContent>
      </p:grpSp>
      <p:grpSp>
        <p:nvGrpSpPr>
          <p:cNvPr id="32" name="Group 31"/>
          <p:cNvGrpSpPr/>
          <p:nvPr/>
        </p:nvGrpSpPr>
        <p:grpSpPr>
          <a:xfrm>
            <a:off x="1145527" y="2274400"/>
            <a:ext cx="4747059" cy="1567301"/>
            <a:chOff x="6547071" y="3213882"/>
            <a:chExt cx="4747059" cy="1567301"/>
          </a:xfrm>
        </p:grpSpPr>
        <p:grpSp>
          <p:nvGrpSpPr>
            <p:cNvPr id="33" name="Group 32"/>
            <p:cNvGrpSpPr/>
            <p:nvPr/>
          </p:nvGrpSpPr>
          <p:grpSpPr>
            <a:xfrm>
              <a:off x="6547071" y="3213882"/>
              <a:ext cx="4747059" cy="1567301"/>
              <a:chOff x="6547071" y="3213882"/>
              <a:chExt cx="4747059" cy="1567301"/>
            </a:xfrm>
          </p:grpSpPr>
          <p:grpSp>
            <p:nvGrpSpPr>
              <p:cNvPr id="35" name="Group 34"/>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43" name="TextBox 42"/>
                    <p:cNvSpPr txBox="1"/>
                    <p:nvPr/>
                  </p:nvSpPr>
                  <p:spPr>
                    <a:xfrm>
                      <a:off x="3606026" y="2764697"/>
                      <a:ext cx="747962" cy="3843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𝛽</m:t>
                                    </m:r>
                                  </m:e>
                                </m:acc>
                              </m:e>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𝑀𝑆𝐸</m:t>
                                </m:r>
                              </m:sup>
                            </m:s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4286"/>
                      </a:stretch>
                    </a:blipFill>
                  </p:spPr>
                  <p:txBody>
                    <a:bodyPr/>
                    <a:lstStyle/>
                    <a:p>
                      <a:r>
                        <a:rPr lang="en-US">
                          <a:noFill/>
                        </a:rPr>
                        <a:t> </a:t>
                      </a:r>
                    </a:p>
                  </p:txBody>
                </p:sp>
              </mc:Fallback>
            </mc:AlternateContent>
            <p:sp>
              <p:nvSpPr>
                <p:cNvPr id="44" name="Oval 43"/>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6" name="Group 35"/>
              <p:cNvGrpSpPr/>
              <p:nvPr/>
            </p:nvGrpSpPr>
            <p:grpSpPr>
              <a:xfrm>
                <a:off x="6547071" y="3213882"/>
                <a:ext cx="4747059" cy="1567301"/>
                <a:chOff x="6501510" y="3217318"/>
                <a:chExt cx="4747059" cy="1567301"/>
              </a:xfrm>
            </p:grpSpPr>
            <p:grpSp>
              <p:nvGrpSpPr>
                <p:cNvPr id="37" name="Group 36"/>
                <p:cNvGrpSpPr/>
                <p:nvPr/>
              </p:nvGrpSpPr>
              <p:grpSpPr>
                <a:xfrm>
                  <a:off x="6501510" y="3217318"/>
                  <a:ext cx="4747059" cy="1567301"/>
                  <a:chOff x="1752276" y="1849318"/>
                  <a:chExt cx="4747059" cy="1567301"/>
                </a:xfrm>
              </p:grpSpPr>
              <p:sp>
                <p:nvSpPr>
                  <p:cNvPr id="39" name="Oval 38"/>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Oval 37"/>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34" name="TextBox 33"/>
            <p:cNvSpPr txBox="1"/>
            <p:nvPr/>
          </p:nvSpPr>
          <p:spPr>
            <a:xfrm>
              <a:off x="9742491" y="4121063"/>
              <a:ext cx="8579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MSE=D</a:t>
              </a:r>
            </a:p>
          </p:txBody>
        </p:sp>
      </p:grpSp>
      <p:grpSp>
        <p:nvGrpSpPr>
          <p:cNvPr id="45" name="Group 44"/>
          <p:cNvGrpSpPr/>
          <p:nvPr/>
        </p:nvGrpSpPr>
        <p:grpSpPr>
          <a:xfrm>
            <a:off x="1961452" y="3846010"/>
            <a:ext cx="1747459" cy="1791051"/>
            <a:chOff x="2164154" y="3756858"/>
            <a:chExt cx="1747459" cy="1791051"/>
          </a:xfrm>
        </p:grpSpPr>
        <p:sp>
          <p:nvSpPr>
            <p:cNvPr id="46" name="Rectangle 45"/>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TextBox 46"/>
            <p:cNvSpPr txBox="1"/>
            <p:nvPr/>
          </p:nvSpPr>
          <p:spPr>
            <a:xfrm>
              <a:off x="3603515" y="4548163"/>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sp>
          <p:nvSpPr>
            <p:cNvPr id="48" name="TextBox 47"/>
            <p:cNvSpPr txBox="1"/>
            <p:nvPr/>
          </p:nvSpPr>
          <p:spPr>
            <a:xfrm>
              <a:off x="2465749" y="3756858"/>
              <a:ext cx="308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t>
              </a:r>
            </a:p>
          </p:txBody>
        </p:sp>
      </p:grpSp>
    </p:spTree>
    <p:extLst>
      <p:ext uri="{BB962C8B-B14F-4D97-AF65-F5344CB8AC3E}">
        <p14:creationId xmlns:p14="http://schemas.microsoft.com/office/powerpoint/2010/main" val="70347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25A9154-1C7E-D141-8C96-E95936DE7ECD}"/>
              </a:ext>
            </a:extLst>
          </p:cNvPr>
          <p:cNvGrpSpPr/>
          <p:nvPr/>
        </p:nvGrpSpPr>
        <p:grpSpPr>
          <a:xfrm>
            <a:off x="1609045" y="370115"/>
            <a:ext cx="8973909" cy="6117770"/>
            <a:chOff x="1790131" y="1428756"/>
            <a:chExt cx="5967430" cy="3815228"/>
          </a:xfrm>
        </p:grpSpPr>
        <p:pic>
          <p:nvPicPr>
            <p:cNvPr id="7" name="Picture 6">
              <a:extLst>
                <a:ext uri="{FF2B5EF4-FFF2-40B4-BE49-F238E27FC236}">
                  <a16:creationId xmlns:a16="http://schemas.microsoft.com/office/drawing/2014/main" id="{B0D89FE2-D9A2-154C-BD05-E7EB7A561666}"/>
                </a:ext>
              </a:extLst>
            </p:cNvPr>
            <p:cNvPicPr>
              <a:picLocks noChangeAspect="1"/>
            </p:cNvPicPr>
            <p:nvPr/>
          </p:nvPicPr>
          <p:blipFill>
            <a:blip r:embed="rId2"/>
            <a:stretch>
              <a:fillRect/>
            </a:stretch>
          </p:blipFill>
          <p:spPr>
            <a:xfrm>
              <a:off x="1790131" y="1523796"/>
              <a:ext cx="5546663" cy="3660797"/>
            </a:xfrm>
            <a:prstGeom prst="rect">
              <a:avLst/>
            </a:prstGeom>
          </p:spPr>
        </p:pic>
        <p:sp>
          <p:nvSpPr>
            <p:cNvPr id="8" name="TextBox 7">
              <a:extLst>
                <a:ext uri="{FF2B5EF4-FFF2-40B4-BE49-F238E27FC236}">
                  <a16:creationId xmlns:a16="http://schemas.microsoft.com/office/drawing/2014/main" id="{02CF7457-94F5-2B45-82BD-7B3087C213E0}"/>
                </a:ext>
              </a:extLst>
            </p:cNvPr>
            <p:cNvSpPr txBox="1"/>
            <p:nvPr/>
          </p:nvSpPr>
          <p:spPr>
            <a:xfrm>
              <a:off x="3308989" y="1428756"/>
              <a:ext cx="420105" cy="5783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Y</a:t>
              </a:r>
            </a:p>
          </p:txBody>
        </p:sp>
        <p:sp>
          <p:nvSpPr>
            <p:cNvPr id="9" name="TextBox 8">
              <a:extLst>
                <a:ext uri="{FF2B5EF4-FFF2-40B4-BE49-F238E27FC236}">
                  <a16:creationId xmlns:a16="http://schemas.microsoft.com/office/drawing/2014/main" id="{5C57EFA0-92F3-4E4F-A23B-2D9990574DEB}"/>
                </a:ext>
              </a:extLst>
            </p:cNvPr>
            <p:cNvSpPr txBox="1"/>
            <p:nvPr/>
          </p:nvSpPr>
          <p:spPr>
            <a:xfrm>
              <a:off x="7325407" y="4665636"/>
              <a:ext cx="432154" cy="5783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X</a:t>
              </a:r>
            </a:p>
          </p:txBody>
        </p:sp>
      </p:grpSp>
      <p:sp>
        <p:nvSpPr>
          <p:cNvPr id="10" name="Oval 9">
            <a:extLst>
              <a:ext uri="{FF2B5EF4-FFF2-40B4-BE49-F238E27FC236}">
                <a16:creationId xmlns:a16="http://schemas.microsoft.com/office/drawing/2014/main" id="{6A170402-88CA-2248-8631-92823C845771}"/>
              </a:ext>
            </a:extLst>
          </p:cNvPr>
          <p:cNvSpPr/>
          <p:nvPr/>
        </p:nvSpPr>
        <p:spPr>
          <a:xfrm>
            <a:off x="3882857" y="4016139"/>
            <a:ext cx="200025" cy="2292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3EE09FED-B6B4-9C49-8A63-68526699DD5E}"/>
              </a:ext>
            </a:extLst>
          </p:cNvPr>
          <p:cNvSpPr/>
          <p:nvPr/>
        </p:nvSpPr>
        <p:spPr>
          <a:xfrm>
            <a:off x="3478032" y="5282956"/>
            <a:ext cx="200025" cy="22921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1250EAD7-3D86-BC46-82AD-3614A6E9216D}"/>
              </a:ext>
            </a:extLst>
          </p:cNvPr>
          <p:cNvCxnSpPr>
            <a:cxnSpLocks/>
          </p:cNvCxnSpPr>
          <p:nvPr/>
        </p:nvCxnSpPr>
        <p:spPr>
          <a:xfrm flipH="1">
            <a:off x="3200400" y="522513"/>
            <a:ext cx="2071689" cy="5965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480FE02-8718-AE4A-80B1-AA80DAF49629}"/>
              </a:ext>
            </a:extLst>
          </p:cNvPr>
          <p:cNvSpPr/>
          <p:nvPr/>
        </p:nvSpPr>
        <p:spPr>
          <a:xfrm>
            <a:off x="6538936" y="4052880"/>
            <a:ext cx="200025" cy="22921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A82F95DA-0AFB-0943-B629-B2B9322A1EF2}"/>
              </a:ext>
            </a:extLst>
          </p:cNvPr>
          <p:cNvSpPr/>
          <p:nvPr/>
        </p:nvSpPr>
        <p:spPr>
          <a:xfrm>
            <a:off x="4719639" y="3533756"/>
            <a:ext cx="200025" cy="22921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D1CD77D9-D3A0-7B48-9629-ACE0F0E3D880}"/>
              </a:ext>
            </a:extLst>
          </p:cNvPr>
          <p:cNvCxnSpPr>
            <a:cxnSpLocks/>
          </p:cNvCxnSpPr>
          <p:nvPr/>
        </p:nvCxnSpPr>
        <p:spPr>
          <a:xfrm>
            <a:off x="2643188" y="2971800"/>
            <a:ext cx="6500812" cy="1951912"/>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C74951F4-091D-F940-820E-F5244364ED8B}"/>
              </a:ext>
            </a:extLst>
          </p:cNvPr>
          <p:cNvSpPr/>
          <p:nvPr/>
        </p:nvSpPr>
        <p:spPr>
          <a:xfrm>
            <a:off x="3367082" y="4410071"/>
            <a:ext cx="200025" cy="2292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5EBF5BDA-E981-1049-8BF7-F9198964B5DE}"/>
              </a:ext>
            </a:extLst>
          </p:cNvPr>
          <p:cNvSpPr/>
          <p:nvPr/>
        </p:nvSpPr>
        <p:spPr>
          <a:xfrm>
            <a:off x="8091485" y="2205027"/>
            <a:ext cx="200025" cy="2292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D3C4825E-980F-844A-8BFE-FF038757BCD1}"/>
              </a:ext>
            </a:extLst>
          </p:cNvPr>
          <p:cNvCxnSpPr>
            <a:cxnSpLocks/>
          </p:cNvCxnSpPr>
          <p:nvPr/>
        </p:nvCxnSpPr>
        <p:spPr>
          <a:xfrm flipH="1">
            <a:off x="1828800" y="1843088"/>
            <a:ext cx="7315200" cy="34398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93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7" grpId="0" animBg="1"/>
      <p:bldP spid="2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027" b="38398"/>
          <a:stretch/>
        </p:blipFill>
        <p:spPr>
          <a:xfrm>
            <a:off x="0" y="872744"/>
            <a:ext cx="12192000" cy="256032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6140"/>
          <a:stretch/>
        </p:blipFill>
        <p:spPr>
          <a:xfrm>
            <a:off x="83128" y="3474628"/>
            <a:ext cx="11973690" cy="3388538"/>
          </a:xfrm>
          <a:prstGeom prst="rect">
            <a:avLst/>
          </a:prstGeom>
        </p:spPr>
      </p:pic>
    </p:spTree>
    <p:extLst>
      <p:ext uri="{BB962C8B-B14F-4D97-AF65-F5344CB8AC3E}">
        <p14:creationId xmlns:p14="http://schemas.microsoft.com/office/powerpoint/2010/main" val="51539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AA1F-8F3A-4C0E-A5BF-4313CFD2349E}"/>
              </a:ext>
            </a:extLst>
          </p:cNvPr>
          <p:cNvSpPr>
            <a:spLocks noGrp="1"/>
          </p:cNvSpPr>
          <p:nvPr>
            <p:ph type="title"/>
          </p:nvPr>
        </p:nvSpPr>
        <p:spPr/>
        <p:txBody>
          <a:bodyPr/>
          <a:lstStyle/>
          <a:p>
            <a:r>
              <a:rPr lang="en-US" dirty="0"/>
              <a:t>Ridge visualized</a:t>
            </a:r>
          </a:p>
        </p:txBody>
      </p:sp>
      <p:sp>
        <p:nvSpPr>
          <p:cNvPr id="4" name="Slide Number Placeholder 3">
            <a:extLst>
              <a:ext uri="{FF2B5EF4-FFF2-40B4-BE49-F238E27FC236}">
                <a16:creationId xmlns:a16="http://schemas.microsoft.com/office/drawing/2014/main" id="{3F7A3F81-3348-4C68-BE3E-871CE02609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F1E6-0A42-6342-8A19-FA364A33AB30}"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86335463-AC27-4C02-B1BA-A80892D6B205}"/>
              </a:ext>
            </a:extLst>
          </p:cNvPr>
          <p:cNvPicPr>
            <a:picLocks noChangeAspect="1"/>
          </p:cNvPicPr>
          <p:nvPr/>
        </p:nvPicPr>
        <p:blipFill rotWithShape="1">
          <a:blip r:embed="rId2"/>
          <a:srcRect l="50000"/>
          <a:stretch/>
        </p:blipFill>
        <p:spPr>
          <a:xfrm>
            <a:off x="1470836" y="1410891"/>
            <a:ext cx="3646967" cy="4036217"/>
          </a:xfrm>
          <a:prstGeom prst="rect">
            <a:avLst/>
          </a:prstGeom>
        </p:spPr>
      </p:pic>
      <p:sp>
        <p:nvSpPr>
          <p:cNvPr id="10" name="TextBox 9">
            <a:extLst>
              <a:ext uri="{FF2B5EF4-FFF2-40B4-BE49-F238E27FC236}">
                <a16:creationId xmlns:a16="http://schemas.microsoft.com/office/drawing/2014/main" id="{E06E41D8-5C7F-42B6-93A3-E8B49590561A}"/>
              </a:ext>
            </a:extLst>
          </p:cNvPr>
          <p:cNvSpPr txBox="1"/>
          <p:nvPr/>
        </p:nvSpPr>
        <p:spPr>
          <a:xfrm>
            <a:off x="1063256" y="5582093"/>
            <a:ext cx="43806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ridge estimator is where the constraint and the loss intersect.</a:t>
            </a:r>
          </a:p>
        </p:txBody>
      </p:sp>
      <p:sp>
        <p:nvSpPr>
          <p:cNvPr id="14" name="TextBox 13">
            <a:extLst>
              <a:ext uri="{FF2B5EF4-FFF2-40B4-BE49-F238E27FC236}">
                <a16:creationId xmlns:a16="http://schemas.microsoft.com/office/drawing/2014/main" id="{9226EA77-0E56-42E5-BEE1-368FBF92AEA8}"/>
              </a:ext>
            </a:extLst>
          </p:cNvPr>
          <p:cNvSpPr txBox="1"/>
          <p:nvPr/>
        </p:nvSpPr>
        <p:spPr>
          <a:xfrm>
            <a:off x="6953693" y="5551025"/>
            <a:ext cx="43806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values of the coefficients decrease as lambda increases, but they are not nullified.</a:t>
            </a:r>
          </a:p>
        </p:txBody>
      </p:sp>
      <p:pic>
        <p:nvPicPr>
          <p:cNvPr id="12" name="Picture 11">
            <a:extLst>
              <a:ext uri="{FF2B5EF4-FFF2-40B4-BE49-F238E27FC236}">
                <a16:creationId xmlns:a16="http://schemas.microsoft.com/office/drawing/2014/main" id="{95F11E9B-542D-4FA0-9B7D-5AB5E2D508EC}"/>
              </a:ext>
            </a:extLst>
          </p:cNvPr>
          <p:cNvPicPr>
            <a:picLocks noChangeAspect="1"/>
          </p:cNvPicPr>
          <p:nvPr/>
        </p:nvPicPr>
        <p:blipFill>
          <a:blip r:embed="rId3"/>
          <a:stretch>
            <a:fillRect/>
          </a:stretch>
        </p:blipFill>
        <p:spPr>
          <a:xfrm>
            <a:off x="6428394" y="1609736"/>
            <a:ext cx="5176094" cy="3638525"/>
          </a:xfrm>
          <a:prstGeom prst="rect">
            <a:avLst/>
          </a:prstGeom>
        </p:spPr>
      </p:pic>
      <p:cxnSp>
        <p:nvCxnSpPr>
          <p:cNvPr id="18" name="Straight Arrow Connector 17">
            <a:extLst>
              <a:ext uri="{FF2B5EF4-FFF2-40B4-BE49-F238E27FC236}">
                <a16:creationId xmlns:a16="http://schemas.microsoft.com/office/drawing/2014/main" id="{3BD4CDDB-DB7B-4D84-B154-EB10F072D75B}"/>
              </a:ext>
            </a:extLst>
          </p:cNvPr>
          <p:cNvCxnSpPr/>
          <p:nvPr/>
        </p:nvCxnSpPr>
        <p:spPr>
          <a:xfrm flipH="1">
            <a:off x="2711302"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6AC3B73E-F31F-449E-91DA-788A1BECFE86}"/>
              </a:ext>
            </a:extLst>
          </p:cNvPr>
          <p:cNvSpPr txBox="1"/>
          <p:nvPr/>
        </p:nvSpPr>
        <p:spPr>
          <a:xfrm flipH="1">
            <a:off x="4433777" y="3563607"/>
            <a:ext cx="1829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Calibri"/>
                <a:ea typeface="+mn-ea"/>
                <a:cs typeface="+mn-cs"/>
              </a:rPr>
              <a:t>Ridge estimator</a:t>
            </a:r>
          </a:p>
        </p:txBody>
      </p:sp>
      <p:sp>
        <p:nvSpPr>
          <p:cNvPr id="20" name="Oval 19">
            <a:extLst>
              <a:ext uri="{FF2B5EF4-FFF2-40B4-BE49-F238E27FC236}">
                <a16:creationId xmlns:a16="http://schemas.microsoft.com/office/drawing/2014/main" id="{B8AC6200-A5D2-45C9-BAA6-27B1D82CC1B4}"/>
              </a:ext>
            </a:extLst>
          </p:cNvPr>
          <p:cNvSpPr/>
          <p:nvPr/>
        </p:nvSpPr>
        <p:spPr>
          <a:xfrm>
            <a:off x="2603251"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68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LASSO visualized</a:t>
            </a:r>
          </a:p>
        </p:txBody>
      </p:sp>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9F1E6-0A42-6342-8A19-FA364A33AB30}"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Content Placeholder 8">
            <a:extLst>
              <a:ext uri="{FF2B5EF4-FFF2-40B4-BE49-F238E27FC236}">
                <a16:creationId xmlns:a16="http://schemas.microsoft.com/office/drawing/2014/main" id="{8B469556-352B-4F0B-9B16-E2EC58078DF7}"/>
              </a:ext>
            </a:extLst>
          </p:cNvPr>
          <p:cNvPicPr>
            <a:picLocks noGrp="1" noChangeAspect="1"/>
          </p:cNvPicPr>
          <p:nvPr>
            <p:ph idx="1"/>
          </p:nvPr>
        </p:nvPicPr>
        <p:blipFill rotWithShape="1">
          <a:blip r:embed="rId2"/>
          <a:srcRect r="51673"/>
          <a:stretch/>
        </p:blipFill>
        <p:spPr>
          <a:xfrm>
            <a:off x="1515946" y="1478476"/>
            <a:ext cx="3406928" cy="3901048"/>
          </a:xfrm>
        </p:spPr>
      </p:pic>
      <p:pic>
        <p:nvPicPr>
          <p:cNvPr id="11" name="Picture 10">
            <a:extLst>
              <a:ext uri="{FF2B5EF4-FFF2-40B4-BE49-F238E27FC236}">
                <a16:creationId xmlns:a16="http://schemas.microsoft.com/office/drawing/2014/main" id="{12443AB9-C4F9-4379-839D-1F4AD914951F}"/>
              </a:ext>
            </a:extLst>
          </p:cNvPr>
          <p:cNvPicPr>
            <a:picLocks noChangeAspect="1"/>
          </p:cNvPicPr>
          <p:nvPr/>
        </p:nvPicPr>
        <p:blipFill>
          <a:blip r:embed="rId3"/>
          <a:stretch>
            <a:fillRect/>
          </a:stretch>
        </p:blipFill>
        <p:spPr>
          <a:xfrm>
            <a:off x="6096000" y="1567713"/>
            <a:ext cx="5201734" cy="3773339"/>
          </a:xfrm>
          <a:prstGeom prst="rect">
            <a:avLst/>
          </a:prstGeom>
        </p:spPr>
      </p:pic>
      <p:sp>
        <p:nvSpPr>
          <p:cNvPr id="12" name="TextBox 11">
            <a:extLst>
              <a:ext uri="{FF2B5EF4-FFF2-40B4-BE49-F238E27FC236}">
                <a16:creationId xmlns:a16="http://schemas.microsoft.com/office/drawing/2014/main" id="{07618D55-7AC1-47BF-9835-A43B415A65E0}"/>
              </a:ext>
            </a:extLst>
          </p:cNvPr>
          <p:cNvSpPr txBox="1"/>
          <p:nvPr/>
        </p:nvSpPr>
        <p:spPr>
          <a:xfrm>
            <a:off x="889592" y="5573120"/>
            <a:ext cx="466769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Lasso estimator tends to zero out parameters as the OLS loss can easily intersect with the constraint on one of the axis.</a:t>
            </a:r>
          </a:p>
        </p:txBody>
      </p:sp>
      <p:sp>
        <p:nvSpPr>
          <p:cNvPr id="13" name="TextBox 12">
            <a:extLst>
              <a:ext uri="{FF2B5EF4-FFF2-40B4-BE49-F238E27FC236}">
                <a16:creationId xmlns:a16="http://schemas.microsoft.com/office/drawing/2014/main" id="{A6943837-1240-403A-8B53-B0300B21ED4F}"/>
              </a:ext>
            </a:extLst>
          </p:cNvPr>
          <p:cNvSpPr txBox="1"/>
          <p:nvPr/>
        </p:nvSpPr>
        <p:spPr>
          <a:xfrm>
            <a:off x="6634716" y="5551855"/>
            <a:ext cx="43806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values of the coefficients decrease as lambda increases, and are nullified fast.</a:t>
            </a:r>
          </a:p>
        </p:txBody>
      </p:sp>
      <p:cxnSp>
        <p:nvCxnSpPr>
          <p:cNvPr id="14" name="Straight Arrow Connector 13">
            <a:extLst>
              <a:ext uri="{FF2B5EF4-FFF2-40B4-BE49-F238E27FC236}">
                <a16:creationId xmlns:a16="http://schemas.microsoft.com/office/drawing/2014/main" id="{5799C150-14A3-4AFA-9EEA-A1170FE1E064}"/>
              </a:ext>
            </a:extLst>
          </p:cNvPr>
          <p:cNvCxnSpPr/>
          <p:nvPr/>
        </p:nvCxnSpPr>
        <p:spPr>
          <a:xfrm flipH="1">
            <a:off x="2765327"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DB6CC072-AE5B-4EE7-92A3-A3752885C1E3}"/>
              </a:ext>
            </a:extLst>
          </p:cNvPr>
          <p:cNvSpPr txBox="1"/>
          <p:nvPr/>
        </p:nvSpPr>
        <p:spPr>
          <a:xfrm flipH="1">
            <a:off x="4433777" y="3563607"/>
            <a:ext cx="1829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Calibri"/>
                <a:ea typeface="+mn-ea"/>
                <a:cs typeface="+mn-cs"/>
              </a:rPr>
              <a:t>Lasso estimator</a:t>
            </a:r>
          </a:p>
        </p:txBody>
      </p:sp>
      <p:sp>
        <p:nvSpPr>
          <p:cNvPr id="16" name="Oval 15">
            <a:extLst>
              <a:ext uri="{FF2B5EF4-FFF2-40B4-BE49-F238E27FC236}">
                <a16:creationId xmlns:a16="http://schemas.microsoft.com/office/drawing/2014/main" id="{8883A85A-3209-4F17-AB47-68D4DF94C779}"/>
              </a:ext>
            </a:extLst>
          </p:cNvPr>
          <p:cNvSpPr/>
          <p:nvPr/>
        </p:nvSpPr>
        <p:spPr>
          <a:xfrm>
            <a:off x="2657276"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9500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regularization with only </a:t>
            </a:r>
            <a:r>
              <a:rPr lang="en-US" b="1" dirty="0"/>
              <a:t>validation</a:t>
            </a:r>
            <a:r>
              <a:rPr lang="en-US" dirty="0"/>
              <a:t> : step by step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203158"/>
                <a:ext cx="10327008" cy="2111143"/>
              </a:xfrm>
            </p:spPr>
            <p:txBody>
              <a:bodyPr/>
              <a:lstStyle/>
              <a:p>
                <a:pPr marL="457200" indent="-457200">
                  <a:spcAft>
                    <a:spcPts val="600"/>
                  </a:spcAft>
                  <a:buFont typeface="+mj-lt"/>
                  <a:buAutoNum type="arabicPeriod"/>
                </a:pPr>
                <a:r>
                  <a:rPr lang="en-US" sz="2400" dirty="0">
                    <a:latin typeface="Courier" charset="0"/>
                    <a:ea typeface="Courier" charset="0"/>
                    <a:cs typeface="Courier" charset="0"/>
                  </a:rPr>
                  <a:t>split data into </a:t>
                </a:r>
                <a14:m>
                  <m:oMath xmlns:m="http://schemas.openxmlformats.org/officeDocument/2006/math">
                    <m:r>
                      <a:rPr lang="en-US" sz="2400" b="0" i="1" smtClean="0">
                        <a:latin typeface="Cambria Math" charset="0"/>
                        <a:ea typeface="Courier" charset="0"/>
                        <a:cs typeface="Courier" charset="0"/>
                      </a:rPr>
                      <m:t>{</m:t>
                    </m:r>
                    <m:sSub>
                      <m:sSubPr>
                        <m:ctrlPr>
                          <a:rPr lang="en-US" sz="2400" b="0" i="1" smtClean="0">
                            <a:latin typeface="Cambria Math" panose="02040503050406030204" pitchFamily="18" charset="0"/>
                            <a:ea typeface="Courier" charset="0"/>
                            <a:cs typeface="Courier" charset="0"/>
                          </a:rPr>
                        </m:ctrlPr>
                      </m:sSubPr>
                      <m:e>
                        <m:d>
                          <m:dPr>
                            <m:begChr m:val="{"/>
                            <m:endChr m:val="}"/>
                            <m:ctrlPr>
                              <a:rPr lang="en-US" sz="2400" b="0" i="1" smtClean="0">
                                <a:latin typeface="Cambria Math" panose="02040503050406030204" pitchFamily="18" charset="0"/>
                                <a:ea typeface="Courier" charset="0"/>
                                <a:cs typeface="Courier" charset="0"/>
                              </a:rPr>
                            </m:ctrlPr>
                          </m:dPr>
                          <m:e>
                            <m:r>
                              <a:rPr lang="en-US" sz="2400" b="0" i="1" smtClean="0">
                                <a:latin typeface="Cambria Math" charset="0"/>
                                <a:ea typeface="Courier" charset="0"/>
                                <a:cs typeface="Courier" charset="0"/>
                              </a:rPr>
                              <m:t>𝑋</m:t>
                            </m:r>
                            <m:r>
                              <a:rPr lang="en-US" sz="2400" b="0" i="1" smtClean="0">
                                <a:latin typeface="Cambria Math" charset="0"/>
                                <a:ea typeface="Courier" charset="0"/>
                                <a:cs typeface="Courier" charset="0"/>
                              </a:rPr>
                              <m:t>,</m:t>
                            </m:r>
                            <m:r>
                              <a:rPr lang="en-US" sz="2400" b="0" i="1" smtClean="0">
                                <a:latin typeface="Cambria Math" charset="0"/>
                                <a:ea typeface="Courier" charset="0"/>
                                <a:cs typeface="Courier" charset="0"/>
                              </a:rPr>
                              <m:t>𝑌</m:t>
                            </m:r>
                          </m:e>
                        </m:d>
                      </m:e>
                      <m:sub>
                        <m:r>
                          <a:rPr lang="en-US" sz="2400" b="0" i="1" smtClean="0">
                            <a:latin typeface="Cambria Math" charset="0"/>
                            <a:ea typeface="Courier" charset="0"/>
                            <a:cs typeface="Courier" charset="0"/>
                          </a:rPr>
                          <m:t>𝑡𝑟𝑎𝑖𝑛</m:t>
                        </m:r>
                      </m:sub>
                    </m:sSub>
                    <m:r>
                      <a:rPr lang="en-US" sz="2400" b="0" i="1" smtClean="0">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𝑣𝑎𝑙𝑖𝑑𝑎𝑡𝑖𝑜𝑛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𝑡𝑒𝑠𝑡</m:t>
                        </m:r>
                      </m:sub>
                    </m:sSub>
                    <m:r>
                      <a:rPr lang="en-US" sz="2400" b="0" i="1" smtClean="0">
                        <a:latin typeface="Cambria Math" charset="0"/>
                        <a:ea typeface="Courier" charset="0"/>
                        <a:cs typeface="Courier" charset="0"/>
                      </a:rPr>
                      <m:t>}</m:t>
                    </m:r>
                    <m:r>
                      <a:rPr lang="en-US" sz="2400" i="1">
                        <a:latin typeface="Cambria Math" charset="0"/>
                        <a:ea typeface="Courier" charset="0"/>
                        <a:cs typeface="Courier" charset="0"/>
                      </a:rPr>
                      <m:t> </m:t>
                    </m:r>
                  </m:oMath>
                </a14:m>
                <a:endParaRPr lang="en-US" sz="2400" dirty="0">
                  <a:latin typeface="Courier" charset="0"/>
                  <a:ea typeface="Courier" charset="0"/>
                  <a:cs typeface="Courier" charset="0"/>
                </a:endParaRPr>
              </a:p>
              <a:p>
                <a:pPr marL="457200" indent="-457200">
                  <a:spcAft>
                    <a:spcPts val="600"/>
                  </a:spcAft>
                  <a:buFont typeface="+mj-lt"/>
                  <a:buAutoNum type="arabicPeriod"/>
                </a:pPr>
                <a:r>
                  <a:rPr lang="en-US" sz="2400" dirty="0">
                    <a:latin typeface="Courier" charset="0"/>
                    <a:ea typeface="Courier" charset="0"/>
                    <a:cs typeface="Courier" charset="0"/>
                  </a:rPr>
                  <a:t>for</a:t>
                </a:r>
                <a:r>
                  <a:rPr lang="en-US" sz="2400" dirty="0"/>
                  <a:t> </a:t>
                </a:r>
                <a14:m>
                  <m:oMath xmlns:m="http://schemas.openxmlformats.org/officeDocument/2006/math">
                    <m:r>
                      <a:rPr lang="en-US" sz="2400" b="0" i="1" smtClean="0">
                        <a:latin typeface="Cambria Math" charset="0"/>
                      </a:rPr>
                      <m:t>𝜆</m:t>
                    </m:r>
                    <m:r>
                      <a:rPr lang="en-US" sz="2400" b="0" i="1" smtClean="0">
                        <a:latin typeface="Cambria Math" charset="0"/>
                      </a:rPr>
                      <m:t> </m:t>
                    </m:r>
                    <m:r>
                      <m:rPr>
                        <m:sty m:val="p"/>
                      </m:rPr>
                      <a:rPr lang="en-US" sz="2400" b="0" i="0" smtClean="0">
                        <a:latin typeface="Cambria Math" charset="0"/>
                        <a:ea typeface="Courier" charset="0"/>
                        <a:cs typeface="Courier" charset="0"/>
                      </a:rPr>
                      <m:t>in</m:t>
                    </m:r>
                    <m:r>
                      <a:rPr lang="en-US" sz="2400" b="0" i="1" smtClean="0">
                        <a:latin typeface="Cambria Math" charset="0"/>
                      </a:rPr>
                      <m:t> </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𝑚𝑖𝑛</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𝑚𝑎𝑥</m:t>
                            </m:r>
                          </m:sub>
                        </m:sSub>
                      </m:e>
                    </m:d>
                    <m:r>
                      <a:rPr lang="en-US" sz="2400" b="0" i="1" smtClean="0">
                        <a:latin typeface="Cambria Math" charset="0"/>
                      </a:rPr>
                      <m:t>: </m:t>
                    </m:r>
                  </m:oMath>
                </a14:m>
                <a:endParaRPr lang="en-US" sz="2400" b="0" dirty="0"/>
              </a:p>
              <a:p>
                <a:pPr marL="1200120" lvl="1" indent="-457200">
                  <a:spcAft>
                    <a:spcPts val="600"/>
                  </a:spcAft>
                  <a:buFont typeface="+mj-lt"/>
                  <a:buAutoNum type="arabicPeriod"/>
                </a:pPr>
                <a:r>
                  <a:rPr lang="en-US" dirty="0">
                    <a:latin typeface="Courier" charset="0"/>
                    <a:ea typeface="Courier" charset="0"/>
                    <a:cs typeface="Courier" charset="0"/>
                  </a:rPr>
                  <a:t>determine the </a:t>
                </a:r>
                <a14:m>
                  <m:oMath xmlns:m="http://schemas.openxmlformats.org/officeDocument/2006/math">
                    <m:r>
                      <a:rPr lang="en-US" b="0" i="1" smtClean="0">
                        <a:latin typeface="Cambria Math" charset="0"/>
                        <a:ea typeface="Courier" charset="0"/>
                        <a:cs typeface="Courier" charset="0"/>
                      </a:rPr>
                      <m:t>𝛽</m:t>
                    </m:r>
                  </m:oMath>
                </a14:m>
                <a:r>
                  <a:rPr lang="en-US" dirty="0">
                    <a:latin typeface="Courier" charset="0"/>
                    <a:ea typeface="Courier" charset="0"/>
                    <a:cs typeface="Courier" charset="0"/>
                  </a:rPr>
                  <a:t> that minimizes the </a:t>
                </a:r>
                <a14:m>
                  <m:oMath xmlns:m="http://schemas.openxmlformats.org/officeDocument/2006/math">
                    <m:sSub>
                      <m:sSubPr>
                        <m:ctrlPr>
                          <a:rPr lang="en-US" b="0" i="1" smtClean="0">
                            <a:latin typeface="Cambria Math" panose="02040503050406030204" pitchFamily="18" charset="0"/>
                            <a:ea typeface="Courier" charset="0"/>
                            <a:cs typeface="Courier" charset="0"/>
                          </a:rPr>
                        </m:ctrlPr>
                      </m:sSubPr>
                      <m:e>
                        <m:r>
                          <a:rPr lang="en-US" b="0" i="1" smtClean="0">
                            <a:latin typeface="Cambria Math" charset="0"/>
                            <a:ea typeface="Courier" charset="0"/>
                            <a:cs typeface="Courier" charset="0"/>
                          </a:rPr>
                          <m:t>𝐿</m:t>
                        </m:r>
                      </m:e>
                      <m:sub>
                        <m:r>
                          <a:rPr lang="en-US" b="0" i="1" smtClean="0">
                            <a:latin typeface="Cambria Math" charset="0"/>
                            <a:ea typeface="Courier" charset="0"/>
                            <a:cs typeface="Courier" charset="0"/>
                          </a:rPr>
                          <m:t>𝑟𝑖𝑑𝑔𝑒</m:t>
                        </m:r>
                      </m:sub>
                    </m:sSub>
                  </m:oMath>
                </a14:m>
                <a:r>
                  <a:rPr lang="en-US" dirty="0">
                    <a:latin typeface="Courier" charset="0"/>
                    <a:ea typeface="Courier" charset="0"/>
                    <a:cs typeface="Courier" charset="0"/>
                  </a:rPr>
                  <a:t>, </a:t>
                </a:r>
                <a14:m>
                  <m:oMath xmlns:m="http://schemas.openxmlformats.org/officeDocument/2006/math">
                    <m:sSub>
                      <m:sSubPr>
                        <m:ctrlPr>
                          <a:rPr lang="en-US" b="0" i="1" dirty="0" smtClean="0">
                            <a:latin typeface="Cambria Math" panose="02040503050406030204" pitchFamily="18" charset="0"/>
                            <a:ea typeface="Courier" charset="0"/>
                            <a:cs typeface="Courier" charset="0"/>
                          </a:rPr>
                        </m:ctrlPr>
                      </m:sSubPr>
                      <m:e>
                        <m:acc>
                          <m:accPr>
                            <m:chr m:val="̂"/>
                            <m:ctrlPr>
                              <a:rPr lang="en-US" b="0" i="1" smtClean="0">
                                <a:latin typeface="Cambria Math" panose="02040503050406030204" pitchFamily="18" charset="0"/>
                                <a:ea typeface="Courier" charset="0"/>
                                <a:cs typeface="Courier" charset="0"/>
                              </a:rPr>
                            </m:ctrlPr>
                          </m:accPr>
                          <m:e>
                            <m:r>
                              <a:rPr lang="en-US" b="0" i="1" smtClean="0">
                                <a:latin typeface="Cambria Math" charset="0"/>
                                <a:ea typeface="Courier" charset="0"/>
                                <a:cs typeface="Courier" charset="0"/>
                              </a:rPr>
                              <m:t>𝛽</m:t>
                            </m:r>
                          </m:e>
                        </m:acc>
                      </m:e>
                      <m:sub>
                        <m:r>
                          <a:rPr lang="en-US" b="0" i="1" dirty="0" smtClean="0">
                            <a:latin typeface="Cambria Math" charset="0"/>
                            <a:ea typeface="Courier" charset="0"/>
                            <a:cs typeface="Courier" charset="0"/>
                          </a:rPr>
                          <m:t>𝑅𝑖𝑑𝑔𝑒</m:t>
                        </m:r>
                      </m:sub>
                    </m:sSub>
                    <m:d>
                      <m:dPr>
                        <m:ctrlPr>
                          <a:rPr lang="en-US" b="0" i="1" dirty="0" smtClean="0">
                            <a:latin typeface="Cambria Math" panose="02040503050406030204" pitchFamily="18" charset="0"/>
                            <a:ea typeface="Courier" charset="0"/>
                            <a:cs typeface="Courier" charset="0"/>
                          </a:rPr>
                        </m:ctrlPr>
                      </m:dPr>
                      <m:e>
                        <m:r>
                          <a:rPr lang="en-US" b="0" i="1" dirty="0" smtClean="0">
                            <a:latin typeface="Cambria Math" charset="0"/>
                            <a:ea typeface="Courier" charset="0"/>
                            <a:cs typeface="Courier" charset="0"/>
                          </a:rPr>
                          <m:t>𝜆</m:t>
                        </m:r>
                      </m:e>
                    </m:d>
                    <m:r>
                      <a:rPr lang="en-US" b="0" i="0" dirty="0" smtClean="0">
                        <a:latin typeface="Cambria Math" charset="0"/>
                        <a:ea typeface="Courier" charset="0"/>
                        <a:cs typeface="Courier" charset="0"/>
                      </a:rPr>
                      <m:t>=</m:t>
                    </m:r>
                    <m:sSup>
                      <m:sSupPr>
                        <m:ctrlPr>
                          <a:rPr lang="en-US" b="0" i="1" dirty="0" smtClean="0">
                            <a:latin typeface="Cambria Math" panose="02040503050406030204" pitchFamily="18" charset="0"/>
                            <a:ea typeface="Courier" charset="0"/>
                            <a:cs typeface="Courier" charset="0"/>
                          </a:rPr>
                        </m:ctrlPr>
                      </m:sSupPr>
                      <m:e>
                        <m:d>
                          <m:dPr>
                            <m:ctrlPr>
                              <a:rPr lang="en-US" b="0" i="1" dirty="0" smtClean="0">
                                <a:latin typeface="Cambria Math" panose="02040503050406030204" pitchFamily="18" charset="0"/>
                                <a:ea typeface="Courier" charset="0"/>
                                <a:cs typeface="Courier" charset="0"/>
                              </a:rPr>
                            </m:ctrlPr>
                          </m:dPr>
                          <m:e>
                            <m:sSup>
                              <m:sSupPr>
                                <m:ctrlPr>
                                  <a:rPr lang="en-US" b="0" i="1" dirty="0" smtClean="0">
                                    <a:latin typeface="Cambria Math" panose="02040503050406030204" pitchFamily="18" charset="0"/>
                                    <a:ea typeface="Courier" charset="0"/>
                                    <a:cs typeface="Courier" charset="0"/>
                                  </a:rPr>
                                </m:ctrlPr>
                              </m:sSupPr>
                              <m:e>
                                <m:r>
                                  <m:rPr>
                                    <m:sty m:val="p"/>
                                  </m:rPr>
                                  <a:rPr lang="en-US" b="0" i="0" dirty="0" smtClean="0">
                                    <a:latin typeface="Cambria Math" charset="0"/>
                                    <a:ea typeface="Courier" charset="0"/>
                                    <a:cs typeface="Courier" charset="0"/>
                                  </a:rPr>
                                  <m:t>X</m:t>
                                </m:r>
                              </m:e>
                              <m:sup>
                                <m:r>
                                  <m:rPr>
                                    <m:sty m:val="p"/>
                                  </m:rPr>
                                  <a:rPr lang="en-US" b="0" i="0" dirty="0" smtClean="0">
                                    <a:latin typeface="Cambria Math" charset="0"/>
                                    <a:ea typeface="Courier" charset="0"/>
                                    <a:cs typeface="Courier" charset="0"/>
                                  </a:rPr>
                                  <m:t>T</m:t>
                                </m:r>
                              </m:sup>
                            </m:sSup>
                            <m:r>
                              <m:rPr>
                                <m:sty m:val="p"/>
                              </m:rPr>
                              <a:rPr lang="en-US" b="0" i="0" dirty="0" smtClean="0">
                                <a:latin typeface="Cambria Math" charset="0"/>
                                <a:ea typeface="Courier" charset="0"/>
                                <a:cs typeface="Courier" charset="0"/>
                              </a:rPr>
                              <m:t>X</m:t>
                            </m:r>
                            <m:r>
                              <a:rPr lang="en-US" b="0" i="0" dirty="0" smtClean="0">
                                <a:latin typeface="Cambria Math" charset="0"/>
                                <a:ea typeface="Courier" charset="0"/>
                                <a:cs typeface="Courier" charset="0"/>
                              </a:rPr>
                              <m:t>+</m:t>
                            </m:r>
                            <m:r>
                              <a:rPr lang="en-US" b="0" i="1" dirty="0" smtClean="0">
                                <a:latin typeface="Cambria Math" charset="0"/>
                                <a:ea typeface="Courier" charset="0"/>
                                <a:cs typeface="Courier" charset="0"/>
                              </a:rPr>
                              <m:t>𝜆</m:t>
                            </m:r>
                            <m:r>
                              <a:rPr lang="en-US" b="0" i="1" dirty="0" smtClean="0">
                                <a:latin typeface="Cambria Math" charset="0"/>
                                <a:ea typeface="Courier" charset="0"/>
                                <a:cs typeface="Courier" charset="0"/>
                              </a:rPr>
                              <m:t>𝐼</m:t>
                            </m:r>
                          </m:e>
                        </m:d>
                      </m:e>
                      <m:sup>
                        <m:r>
                          <a:rPr lang="en-US" b="0" i="1" dirty="0" smtClean="0">
                            <a:latin typeface="Cambria Math" charset="0"/>
                            <a:ea typeface="Courier" charset="0"/>
                            <a:cs typeface="Courier" charset="0"/>
                          </a:rPr>
                          <m:t>−1</m:t>
                        </m:r>
                      </m:sup>
                    </m:sSup>
                    <m:sSup>
                      <m:sSupPr>
                        <m:ctrlPr>
                          <a:rPr lang="en-US" b="0" i="1" dirty="0" smtClean="0">
                            <a:latin typeface="Cambria Math" panose="02040503050406030204" pitchFamily="18" charset="0"/>
                            <a:ea typeface="Courier" charset="0"/>
                            <a:cs typeface="Courier" charset="0"/>
                          </a:rPr>
                        </m:ctrlPr>
                      </m:sSupPr>
                      <m:e>
                        <m:r>
                          <a:rPr lang="en-US" b="0" i="1" dirty="0" smtClean="0">
                            <a:latin typeface="Cambria Math" charset="0"/>
                            <a:ea typeface="Courier" charset="0"/>
                            <a:cs typeface="Courier" charset="0"/>
                          </a:rPr>
                          <m:t>𝑋</m:t>
                        </m:r>
                      </m:e>
                      <m:sup>
                        <m:r>
                          <a:rPr lang="en-US" b="0" i="1" dirty="0" smtClean="0">
                            <a:latin typeface="Cambria Math" charset="0"/>
                            <a:ea typeface="Courier" charset="0"/>
                            <a:cs typeface="Courier" charset="0"/>
                          </a:rPr>
                          <m:t>𝑇</m:t>
                        </m:r>
                      </m:sup>
                    </m:sSup>
                    <m:r>
                      <a:rPr lang="en-US" b="0" i="1" dirty="0" smtClean="0">
                        <a:latin typeface="Cambria Math" charset="0"/>
                        <a:ea typeface="Courier" charset="0"/>
                        <a:cs typeface="Courier" charset="0"/>
                      </a:rPr>
                      <m:t>𝑌</m:t>
                    </m:r>
                  </m:oMath>
                </a14:m>
                <a:r>
                  <a:rPr lang="en-US" dirty="0"/>
                  <a:t> , </a:t>
                </a:r>
                <a:r>
                  <a:rPr lang="en-US" dirty="0">
                    <a:latin typeface="Courier" charset="0"/>
                    <a:ea typeface="Courier" charset="0"/>
                    <a:cs typeface="Courier" charset="0"/>
                  </a:rPr>
                  <a:t>using the train data</a:t>
                </a:r>
                <a:r>
                  <a:rPr lang="en-US" dirty="0"/>
                  <a:t>.</a:t>
                </a:r>
              </a:p>
              <a:p>
                <a:pPr marL="1200120" lvl="1" indent="-457200">
                  <a:spcAft>
                    <a:spcPts val="600"/>
                  </a:spcAft>
                  <a:buFont typeface="+mj-lt"/>
                  <a:buAutoNum type="arabicPeriod"/>
                </a:pPr>
                <a:r>
                  <a:rPr lang="en-US" sz="2400" dirty="0">
                    <a:latin typeface="Courier" charset="0"/>
                    <a:ea typeface="Courier" charset="0"/>
                    <a:cs typeface="Courier" charset="0"/>
                  </a:rPr>
                  <a:t>record</a:t>
                </a:r>
                <a:r>
                  <a:rPr lang="en-US" sz="2400" dirty="0"/>
                  <a: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charset="0"/>
                          </a:rPr>
                          <m:t>𝐿</m:t>
                        </m:r>
                      </m:e>
                      <m:sub>
                        <m:r>
                          <a:rPr lang="en-US" sz="2400" b="0" i="1" smtClean="0">
                            <a:latin typeface="Cambria Math" charset="0"/>
                          </a:rPr>
                          <m:t>𝑀𝑆𝐸</m:t>
                        </m:r>
                      </m:sub>
                      <m:sup/>
                    </m:sSubSup>
                    <m:d>
                      <m:dPr>
                        <m:ctrlPr>
                          <a:rPr lang="en-US" sz="2400" b="0" i="1" smtClean="0">
                            <a:latin typeface="Cambria Math" panose="02040503050406030204" pitchFamily="18" charset="0"/>
                          </a:rPr>
                        </m:ctrlPr>
                      </m:dPr>
                      <m:e>
                        <m:r>
                          <a:rPr lang="en-US" sz="2400" b="0" i="1" smtClean="0">
                            <a:latin typeface="Cambria Math" charset="0"/>
                          </a:rPr>
                          <m:t>𝜆</m:t>
                        </m:r>
                      </m:e>
                    </m:d>
                  </m:oMath>
                </a14:m>
                <a:r>
                  <a:rPr lang="en-US" sz="2400" dirty="0"/>
                  <a:t> </a:t>
                </a:r>
                <a:r>
                  <a:rPr lang="en-US" sz="2400" dirty="0">
                    <a:latin typeface="Courier" charset="0"/>
                    <a:ea typeface="Courier" charset="0"/>
                    <a:cs typeface="Courier" charset="0"/>
                  </a:rPr>
                  <a:t>using validation data.</a:t>
                </a:r>
              </a:p>
              <a:p>
                <a:pPr marL="457200" indent="-457200">
                  <a:spcAft>
                    <a:spcPts val="600"/>
                  </a:spcAft>
                  <a:buFont typeface="+mj-lt"/>
                  <a:buAutoNum type="arabicPeriod"/>
                </a:pPr>
                <a:r>
                  <a:rPr lang="en-US" sz="2400" dirty="0">
                    <a:latin typeface="Courier" charset="0"/>
                    <a:ea typeface="Courier" charset="0"/>
                    <a:cs typeface="Courier" charset="0"/>
                  </a:rPr>
                  <a:t>select</a:t>
                </a:r>
                <a:r>
                  <a:rPr lang="en-US" sz="2400" dirty="0"/>
                  <a:t> the </a:t>
                </a:r>
                <a14:m>
                  <m:oMath xmlns:m="http://schemas.openxmlformats.org/officeDocument/2006/math">
                    <m:r>
                      <a:rPr lang="en-US" sz="2400" b="0" i="1" dirty="0" smtClean="0">
                        <a:latin typeface="Cambria Math" charset="0"/>
                      </a:rPr>
                      <m:t>𝜆</m:t>
                    </m:r>
                    <m:r>
                      <a:rPr lang="en-US" sz="2400" i="1" dirty="0" smtClean="0">
                        <a:latin typeface="Cambria Math" charset="0"/>
                      </a:rPr>
                      <m:t> </m:t>
                    </m:r>
                  </m:oMath>
                </a14:m>
                <a:r>
                  <a:rPr lang="en-US" sz="2400" dirty="0"/>
                  <a:t>that minimizes the loss on the validation data, </a:t>
                </a:r>
                <a14:m>
                  <m:oMath xmlns:m="http://schemas.openxmlformats.org/officeDocument/2006/math">
                    <m:r>
                      <a:rPr lang="en-US" sz="2400" b="0" i="1" smtClean="0">
                        <a:latin typeface="Cambria Math" charset="0"/>
                      </a:rPr>
                      <m:t>                 </m:t>
                    </m:r>
                    <m:sSub>
                      <m:sSubPr>
                        <m:ctrlPr>
                          <a:rPr lang="en-US" sz="2400" b="0" i="1" smtClean="0">
                            <a:latin typeface="Cambria Math" panose="02040503050406030204" pitchFamily="18" charset="0"/>
                          </a:rPr>
                        </m:ctrlPr>
                      </m:sSubPr>
                      <m:e>
                        <m:r>
                          <a:rPr lang="en-US" sz="2400" i="1">
                            <a:latin typeface="Cambria Math" charset="0"/>
                          </a:rPr>
                          <m:t>𝜆</m:t>
                        </m:r>
                      </m:e>
                      <m:sub>
                        <m:r>
                          <a:rPr lang="en-US" sz="2400" b="0" i="1" smtClean="0">
                            <a:latin typeface="Cambria Math" charset="0"/>
                          </a:rPr>
                          <m:t>𝑟𝑖𝑑𝑔𝑒</m:t>
                        </m:r>
                      </m:sub>
                    </m:sSub>
                    <m:r>
                      <a:rPr lang="en-US" sz="2400" b="0" i="0" smtClean="0">
                        <a:latin typeface="Cambria Math" charset="0"/>
                      </a:rPr>
                      <m:t>=</m:t>
                    </m:r>
                    <m:sSub>
                      <m:sSubPr>
                        <m:ctrlPr>
                          <a:rPr lang="en-US" sz="2400" b="0" i="1" smtClean="0">
                            <a:latin typeface="Cambria Math" panose="02040503050406030204" pitchFamily="18" charset="0"/>
                          </a:rPr>
                        </m:ctrlPr>
                      </m:sSubPr>
                      <m:e>
                        <m:r>
                          <m:rPr>
                            <m:sty m:val="p"/>
                          </m:rPr>
                          <a:rPr lang="en-US" sz="2400" b="0" i="0" smtClean="0">
                            <a:latin typeface="Cambria Math" charset="0"/>
                          </a:rPr>
                          <m:t>argmin</m:t>
                        </m:r>
                      </m:e>
                      <m:sub>
                        <m:r>
                          <a:rPr lang="en-US" sz="2400" b="0" i="1" smtClean="0">
                            <a:latin typeface="Cambria Math" charset="0"/>
                          </a:rPr>
                          <m:t>𝜆</m:t>
                        </m:r>
                      </m:sub>
                    </m:sSub>
                    <m:r>
                      <a:rPr lang="en-US" sz="2400" b="0" i="0" smtClean="0">
                        <a:latin typeface="Cambria Math" charset="0"/>
                      </a:rPr>
                      <m:t> </m:t>
                    </m:r>
                    <m:sSubSup>
                      <m:sSubSupPr>
                        <m:ctrlPr>
                          <a:rPr lang="en-US" sz="2400" i="1">
                            <a:latin typeface="Cambria Math" panose="02040503050406030204" pitchFamily="18" charset="0"/>
                          </a:rPr>
                        </m:ctrlPr>
                      </m:sSubSupPr>
                      <m:e>
                        <m:r>
                          <a:rPr lang="en-US" sz="2400" i="1">
                            <a:latin typeface="Cambria Math" charset="0"/>
                          </a:rPr>
                          <m:t>𝐿</m:t>
                        </m:r>
                      </m:e>
                      <m:sub>
                        <m:r>
                          <a:rPr lang="en-US" sz="2400" i="1">
                            <a:latin typeface="Cambria Math" charset="0"/>
                          </a:rPr>
                          <m:t>𝑀𝑆𝐸</m:t>
                        </m:r>
                      </m:sub>
                      <m:sup/>
                    </m:sSubSup>
                    <m:d>
                      <m:dPr>
                        <m:ctrlPr>
                          <a:rPr lang="en-US" sz="2400" i="1">
                            <a:latin typeface="Cambria Math" panose="02040503050406030204" pitchFamily="18" charset="0"/>
                          </a:rPr>
                        </m:ctrlPr>
                      </m:dPr>
                      <m:e>
                        <m:r>
                          <a:rPr lang="en-US" sz="2400" i="1">
                            <a:latin typeface="Cambria Math" charset="0"/>
                          </a:rPr>
                          <m:t>𝜆</m:t>
                        </m:r>
                      </m:e>
                    </m:d>
                  </m:oMath>
                </a14:m>
                <a:r>
                  <a:rPr lang="en-US" sz="2400" dirty="0"/>
                  <a:t> </a:t>
                </a:r>
              </a:p>
              <a:p>
                <a:pPr marL="457200" indent="-457200">
                  <a:spcAft>
                    <a:spcPts val="600"/>
                  </a:spcAft>
                  <a:buFont typeface="+mj-lt"/>
                  <a:buAutoNum type="arabicPeriod"/>
                </a:pPr>
                <a:r>
                  <a:rPr lang="en-US" sz="2400" dirty="0">
                    <a:latin typeface="Courier" charset="0"/>
                    <a:ea typeface="Courier" charset="0"/>
                    <a:cs typeface="Courier" charset="0"/>
                  </a:rPr>
                  <a:t>Refit the model using both </a:t>
                </a:r>
                <a:r>
                  <a:rPr lang="en-US" sz="2400" dirty="0"/>
                  <a:t>train and validation data, </a:t>
                </a:r>
                <a:r>
                  <a:rPr lang="en-US" sz="2400" dirty="0">
                    <a:latin typeface="Courier" charset="0"/>
                    <a:ea typeface="Courier" charset="0"/>
                    <a:cs typeface="Courier" charset="0"/>
                  </a:rPr>
                  <a:t> </a:t>
                </a:r>
                <a14:m>
                  <m:oMath xmlns:m="http://schemas.openxmlformats.org/officeDocument/2006/math">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𝑡𝑟𝑎𝑖𝑛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𝑣𝑎𝑙𝑖𝑑𝑎𝑡𝑖𝑜𝑛</m:t>
                        </m:r>
                      </m:sub>
                    </m:sSub>
                  </m:oMath>
                </a14:m>
                <a:r>
                  <a:rPr lang="en-US" sz="2400" dirty="0"/>
                  <a:t> },  resulting to </a:t>
                </a:r>
                <a14:m>
                  <m:oMath xmlns:m="http://schemas.openxmlformats.org/officeDocument/2006/math">
                    <m:r>
                      <a:rPr lang="en-US" sz="2400" b="0" i="1" dirty="0" smtClean="0">
                        <a:latin typeface="Cambria Math" charset="0"/>
                        <a:ea typeface="Courier" charset="0"/>
                        <a:cs typeface="Courier" charset="0"/>
                      </a:rPr>
                      <m:t> </m:t>
                    </m:r>
                    <m:sSub>
                      <m:sSubPr>
                        <m:ctrlPr>
                          <a:rPr lang="en-US" sz="2400" b="0" i="1" dirty="0" smtClean="0">
                            <a:latin typeface="Cambria Math" panose="02040503050406030204" pitchFamily="18" charset="0"/>
                            <a:ea typeface="Courier" charset="0"/>
                            <a:cs typeface="Courier" charset="0"/>
                          </a:rPr>
                        </m:ctrlPr>
                      </m:sSubPr>
                      <m:e>
                        <m:acc>
                          <m:accPr>
                            <m:chr m:val="̂"/>
                            <m:ctrlPr>
                              <a:rPr lang="en-US" sz="2400" b="0" i="1" dirty="0" smtClean="0">
                                <a:latin typeface="Cambria Math" panose="02040503050406030204" pitchFamily="18" charset="0"/>
                                <a:ea typeface="Courier" charset="0"/>
                                <a:cs typeface="Courier" charset="0"/>
                              </a:rPr>
                            </m:ctrlPr>
                          </m:accPr>
                          <m:e>
                            <m:r>
                              <a:rPr lang="en-US" sz="2400" b="0" i="1" dirty="0" smtClean="0">
                                <a:latin typeface="Cambria Math" charset="0"/>
                                <a:ea typeface="Courier" charset="0"/>
                                <a:cs typeface="Courier" charset="0"/>
                              </a:rPr>
                              <m:t>𝛽</m:t>
                            </m:r>
                          </m:e>
                        </m:acc>
                      </m:e>
                      <m:sub>
                        <m:r>
                          <a:rPr lang="en-US" sz="2400" b="0" i="1" dirty="0" smtClean="0">
                            <a:latin typeface="Cambria Math" charset="0"/>
                            <a:ea typeface="Courier" charset="0"/>
                            <a:cs typeface="Courier" charset="0"/>
                          </a:rPr>
                          <m:t>𝑟𝑖𝑑𝑔𝑒</m:t>
                        </m:r>
                      </m:sub>
                    </m:sSub>
                    <m:d>
                      <m:dPr>
                        <m:ctrlPr>
                          <a:rPr lang="en-US" sz="2400" i="1" dirty="0">
                            <a:latin typeface="Cambria Math" panose="02040503050406030204" pitchFamily="18" charset="0"/>
                            <a:ea typeface="Courier" charset="0"/>
                            <a:cs typeface="Courier" charset="0"/>
                          </a:rPr>
                        </m:ctrlPr>
                      </m:dPr>
                      <m:e>
                        <m:sSub>
                          <m:sSubPr>
                            <m:ctrlPr>
                              <a:rPr lang="en-US" sz="2400" b="0" i="1" dirty="0" smtClean="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𝑟𝑖𝑑𝑔𝑒</m:t>
                            </m:r>
                          </m:sub>
                        </m:sSub>
                      </m:e>
                    </m:d>
                  </m:oMath>
                </a14:m>
                <a:endParaRPr lang="en-US" sz="2400" dirty="0"/>
              </a:p>
              <a:p>
                <a:pPr marL="457200" indent="-457200">
                  <a:spcAft>
                    <a:spcPts val="600"/>
                  </a:spcAft>
                  <a:buFont typeface="+mj-lt"/>
                  <a:buAutoNum type="arabicPeriod"/>
                </a:pPr>
                <a:r>
                  <a:rPr lang="en-US" sz="2400" dirty="0">
                    <a:latin typeface="Courier" charset="0"/>
                    <a:ea typeface="Courier" charset="0"/>
                    <a:cs typeface="Courier" charset="0"/>
                  </a:rPr>
                  <a:t>report MSE or R</a:t>
                </a:r>
                <a:r>
                  <a:rPr lang="en-US" sz="2400" baseline="30000" dirty="0">
                    <a:latin typeface="Courier" charset="0"/>
                    <a:ea typeface="Courier" charset="0"/>
                    <a:cs typeface="Courier" charset="0"/>
                  </a:rPr>
                  <a:t>2 </a:t>
                </a:r>
                <a:r>
                  <a:rPr lang="en-US" sz="2400" dirty="0">
                    <a:latin typeface="Courier" charset="0"/>
                    <a:ea typeface="Courier" charset="0"/>
                    <a:cs typeface="Courier" charset="0"/>
                  </a:rPr>
                  <a:t>on </a:t>
                </a:r>
                <a14:m>
                  <m:oMath xmlns:m="http://schemas.openxmlformats.org/officeDocument/2006/math">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𝑡𝑒𝑠𝑡</m:t>
                        </m:r>
                      </m:sub>
                    </m:sSub>
                  </m:oMath>
                </a14:m>
                <a:r>
                  <a:rPr lang="en-US" sz="2400" dirty="0">
                    <a:latin typeface="Courier" charset="0"/>
                    <a:ea typeface="Courier" charset="0"/>
                    <a:cs typeface="Courier" charset="0"/>
                  </a:rPr>
                  <a:t> given the </a:t>
                </a:r>
                <a14:m>
                  <m:oMath xmlns:m="http://schemas.openxmlformats.org/officeDocument/2006/math">
                    <m:sSub>
                      <m:sSubPr>
                        <m:ctrlPr>
                          <a:rPr lang="en-US" sz="2400" i="1" dirty="0">
                            <a:latin typeface="Cambria Math" panose="02040503050406030204" pitchFamily="18" charset="0"/>
                            <a:ea typeface="Courier" charset="0"/>
                            <a:cs typeface="Courier" charset="0"/>
                          </a:rPr>
                        </m:ctrlPr>
                      </m:sSubPr>
                      <m:e>
                        <m:acc>
                          <m:accPr>
                            <m:chr m:val="̂"/>
                            <m:ctrlPr>
                              <a:rPr lang="en-US" sz="2400" i="1">
                                <a:latin typeface="Cambria Math" panose="02040503050406030204" pitchFamily="18" charset="0"/>
                                <a:ea typeface="Courier" charset="0"/>
                                <a:cs typeface="Courier" charset="0"/>
                              </a:rPr>
                            </m:ctrlPr>
                          </m:accPr>
                          <m:e>
                            <m:r>
                              <a:rPr lang="en-US" sz="2400" i="1">
                                <a:latin typeface="Cambria Math" charset="0"/>
                                <a:ea typeface="Courier" charset="0"/>
                                <a:cs typeface="Courier" charset="0"/>
                              </a:rPr>
                              <m:t>𝛽</m:t>
                            </m:r>
                          </m:e>
                        </m:acc>
                      </m:e>
                      <m:sub>
                        <m:r>
                          <a:rPr lang="en-US" sz="2400" b="0" i="1" smtClean="0">
                            <a:latin typeface="Cambria Math" charset="0"/>
                            <a:ea typeface="Courier" charset="0"/>
                            <a:cs typeface="Courier" charset="0"/>
                          </a:rPr>
                          <m:t>𝑟</m:t>
                        </m:r>
                        <m:r>
                          <a:rPr lang="en-US" sz="2400" i="1" dirty="0">
                            <a:latin typeface="Cambria Math" charset="0"/>
                            <a:ea typeface="Courier" charset="0"/>
                            <a:cs typeface="Courier" charset="0"/>
                          </a:rPr>
                          <m:t>𝑖𝑑𝑔𝑒</m:t>
                        </m:r>
                      </m:sub>
                    </m:sSub>
                    <m:d>
                      <m:dPr>
                        <m:ctrlPr>
                          <a:rPr lang="en-US" sz="2400" i="1" dirty="0">
                            <a:latin typeface="Cambria Math" panose="02040503050406030204" pitchFamily="18" charset="0"/>
                            <a:ea typeface="Courier" charset="0"/>
                            <a:cs typeface="Courier" charset="0"/>
                          </a:rPr>
                        </m:ctrlPr>
                      </m:dPr>
                      <m:e>
                        <m:sSub>
                          <m:sSubPr>
                            <m:ctrlPr>
                              <a:rPr lang="en-US" sz="2400" i="1" dirty="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𝑟</m:t>
                            </m:r>
                            <m:r>
                              <a:rPr lang="en-US" sz="2400" i="1" dirty="0">
                                <a:latin typeface="Cambria Math" charset="0"/>
                                <a:ea typeface="Courier" charset="0"/>
                                <a:cs typeface="Courier" charset="0"/>
                              </a:rPr>
                              <m:t>𝑖𝑑𝑔𝑒</m:t>
                            </m:r>
                          </m:sub>
                        </m:sSub>
                      </m:e>
                    </m:d>
                  </m:oMath>
                </a14:m>
                <a:endParaRPr lang="en-US" sz="2400" dirty="0">
                  <a:latin typeface="Courier" charset="0"/>
                  <a:ea typeface="Courier" charset="0"/>
                  <a:cs typeface="Courier"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203158"/>
                <a:ext cx="10327008" cy="2111143"/>
              </a:xfrm>
              <a:blipFill rotWithShape="0">
                <a:blip r:embed="rId2"/>
                <a:stretch>
                  <a:fillRect l="-767" t="-22478" b="-14466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5090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06303"/>
            <a:ext cx="6858000" cy="4572000"/>
          </a:xfrm>
          <a:prstGeom prst="rect">
            <a:avLst/>
          </a:prstGeom>
        </p:spPr>
      </p:pic>
      <p:sp>
        <p:nvSpPr>
          <p:cNvPr id="2" name="Title 1"/>
          <p:cNvSpPr>
            <a:spLocks noGrp="1"/>
          </p:cNvSpPr>
          <p:nvPr>
            <p:ph type="title"/>
          </p:nvPr>
        </p:nvSpPr>
        <p:spPr/>
        <p:txBody>
          <a:bodyPr/>
          <a:lstStyle/>
          <a:p>
            <a:r>
              <a:rPr lang="en-US" dirty="0"/>
              <a:t>Ridge regularization with </a:t>
            </a:r>
            <a:r>
              <a:rPr lang="en-US" b="1" dirty="0"/>
              <a:t>validation</a:t>
            </a:r>
            <a:r>
              <a:rPr lang="en-US" dirty="0"/>
              <a:t> only: step by step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p:cNvSpPr/>
          <p:nvPr/>
        </p:nvSpPr>
        <p:spPr>
          <a:xfrm>
            <a:off x="2973272" y="3163278"/>
            <a:ext cx="118754" cy="308758"/>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err="1">
                <a:ln>
                  <a:noFill/>
                </a:ln>
                <a:solidFill>
                  <a:prstClr val="black">
                    <a:lumMod val="75000"/>
                    <a:lumOff val="25000"/>
                  </a:prstClr>
                </a:solidFill>
                <a:effectLst/>
                <a:uLnTx/>
                <a:uFillTx/>
                <a:latin typeface="Calibri"/>
                <a:ea typeface="+mn-ea"/>
                <a:cs typeface="+mn-cs"/>
              </a:rPr>
              <a:t>val</a:t>
            </a:r>
            <a:endParaRPr kumimoji="0" lang="en-US" sz="1100" b="0" i="1"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Tree>
    <p:extLst>
      <p:ext uri="{BB962C8B-B14F-4D97-AF65-F5344CB8AC3E}">
        <p14:creationId xmlns:p14="http://schemas.microsoft.com/office/powerpoint/2010/main" val="1264086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regularization with </a:t>
            </a:r>
            <a:r>
              <a:rPr lang="en-US" b="1" dirty="0"/>
              <a:t>validation</a:t>
            </a:r>
            <a:r>
              <a:rPr lang="en-US" dirty="0"/>
              <a:t> only: step by step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203158"/>
                <a:ext cx="10327008" cy="2111143"/>
              </a:xfrm>
            </p:spPr>
            <p:txBody>
              <a:bodyPr/>
              <a:lstStyle/>
              <a:p>
                <a:pPr marL="457200" indent="-457200">
                  <a:spcAft>
                    <a:spcPts val="600"/>
                  </a:spcAft>
                  <a:buFont typeface="+mj-lt"/>
                  <a:buAutoNum type="arabicPeriod"/>
                </a:pPr>
                <a:r>
                  <a:rPr lang="en-US" sz="2400" dirty="0">
                    <a:latin typeface="Courier" charset="0"/>
                    <a:ea typeface="Courier" charset="0"/>
                    <a:cs typeface="Courier" charset="0"/>
                  </a:rPr>
                  <a:t>split data into </a:t>
                </a:r>
                <a14:m>
                  <m:oMath xmlns:m="http://schemas.openxmlformats.org/officeDocument/2006/math">
                    <m:r>
                      <a:rPr lang="en-US" sz="2400" b="0" i="1" smtClean="0">
                        <a:latin typeface="Cambria Math" charset="0"/>
                        <a:ea typeface="Courier" charset="0"/>
                        <a:cs typeface="Courier" charset="0"/>
                      </a:rPr>
                      <m:t>{</m:t>
                    </m:r>
                    <m:sSub>
                      <m:sSubPr>
                        <m:ctrlPr>
                          <a:rPr lang="en-US" sz="2400" b="0" i="1" smtClean="0">
                            <a:latin typeface="Cambria Math" panose="02040503050406030204" pitchFamily="18" charset="0"/>
                            <a:ea typeface="Courier" charset="0"/>
                            <a:cs typeface="Courier" charset="0"/>
                          </a:rPr>
                        </m:ctrlPr>
                      </m:sSubPr>
                      <m:e>
                        <m:d>
                          <m:dPr>
                            <m:begChr m:val="{"/>
                            <m:endChr m:val="}"/>
                            <m:ctrlPr>
                              <a:rPr lang="en-US" sz="2400" b="0" i="1" smtClean="0">
                                <a:latin typeface="Cambria Math" panose="02040503050406030204" pitchFamily="18" charset="0"/>
                                <a:ea typeface="Courier" charset="0"/>
                                <a:cs typeface="Courier" charset="0"/>
                              </a:rPr>
                            </m:ctrlPr>
                          </m:dPr>
                          <m:e>
                            <m:r>
                              <a:rPr lang="en-US" sz="2400" b="0" i="1" smtClean="0">
                                <a:latin typeface="Cambria Math" charset="0"/>
                                <a:ea typeface="Courier" charset="0"/>
                                <a:cs typeface="Courier" charset="0"/>
                              </a:rPr>
                              <m:t>𝑋</m:t>
                            </m:r>
                            <m:r>
                              <a:rPr lang="en-US" sz="2400" b="0" i="1" smtClean="0">
                                <a:latin typeface="Cambria Math" charset="0"/>
                                <a:ea typeface="Courier" charset="0"/>
                                <a:cs typeface="Courier" charset="0"/>
                              </a:rPr>
                              <m:t>,</m:t>
                            </m:r>
                            <m:r>
                              <a:rPr lang="en-US" sz="2400" b="0" i="1" smtClean="0">
                                <a:latin typeface="Cambria Math" charset="0"/>
                                <a:ea typeface="Courier" charset="0"/>
                                <a:cs typeface="Courier" charset="0"/>
                              </a:rPr>
                              <m:t>𝑌</m:t>
                            </m:r>
                          </m:e>
                        </m:d>
                      </m:e>
                      <m:sub>
                        <m:r>
                          <a:rPr lang="en-US" sz="2400" b="0" i="1" smtClean="0">
                            <a:latin typeface="Cambria Math" charset="0"/>
                            <a:ea typeface="Courier" charset="0"/>
                            <a:cs typeface="Courier" charset="0"/>
                          </a:rPr>
                          <m:t>𝑡𝑟𝑎𝑖𝑛</m:t>
                        </m:r>
                      </m:sub>
                    </m:sSub>
                    <m:r>
                      <a:rPr lang="en-US" sz="2400" b="0" i="1" smtClean="0">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𝑣𝑎𝑙𝑖𝑑𝑎𝑡𝑖𝑜𝑛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𝑡𝑒𝑠𝑡</m:t>
                        </m:r>
                      </m:sub>
                    </m:sSub>
                    <m:r>
                      <a:rPr lang="en-US" sz="2400" b="0" i="1" smtClean="0">
                        <a:latin typeface="Cambria Math" charset="0"/>
                        <a:ea typeface="Courier" charset="0"/>
                        <a:cs typeface="Courier" charset="0"/>
                      </a:rPr>
                      <m:t>}</m:t>
                    </m:r>
                    <m:r>
                      <a:rPr lang="en-US" sz="2400" i="1">
                        <a:latin typeface="Cambria Math" charset="0"/>
                        <a:ea typeface="Courier" charset="0"/>
                        <a:cs typeface="Courier" charset="0"/>
                      </a:rPr>
                      <m:t> </m:t>
                    </m:r>
                  </m:oMath>
                </a14:m>
                <a:endParaRPr lang="en-US" sz="2400" dirty="0">
                  <a:latin typeface="Courier" charset="0"/>
                  <a:ea typeface="Courier" charset="0"/>
                  <a:cs typeface="Courier" charset="0"/>
                </a:endParaRPr>
              </a:p>
              <a:p>
                <a:pPr marL="457200" indent="-457200">
                  <a:spcAft>
                    <a:spcPts val="600"/>
                  </a:spcAft>
                  <a:buFont typeface="+mj-lt"/>
                  <a:buAutoNum type="arabicPeriod"/>
                </a:pPr>
                <a:r>
                  <a:rPr lang="en-US" sz="2400" dirty="0">
                    <a:latin typeface="Courier" charset="0"/>
                    <a:ea typeface="Courier" charset="0"/>
                    <a:cs typeface="Courier" charset="0"/>
                  </a:rPr>
                  <a:t>for</a:t>
                </a:r>
                <a:r>
                  <a:rPr lang="en-US" sz="2400" dirty="0"/>
                  <a:t> </a:t>
                </a:r>
                <a14:m>
                  <m:oMath xmlns:m="http://schemas.openxmlformats.org/officeDocument/2006/math">
                    <m:r>
                      <a:rPr lang="en-US" sz="2400" b="0" i="1" smtClean="0">
                        <a:latin typeface="Cambria Math" charset="0"/>
                      </a:rPr>
                      <m:t>𝜆</m:t>
                    </m:r>
                    <m:r>
                      <a:rPr lang="en-US" sz="2400" b="0" i="1" smtClean="0">
                        <a:latin typeface="Cambria Math" charset="0"/>
                      </a:rPr>
                      <m:t> </m:t>
                    </m:r>
                    <m:r>
                      <m:rPr>
                        <m:sty m:val="p"/>
                      </m:rPr>
                      <a:rPr lang="en-US" sz="2400" b="0" i="0" smtClean="0">
                        <a:latin typeface="Cambria Math" charset="0"/>
                        <a:ea typeface="Courier" charset="0"/>
                        <a:cs typeface="Courier" charset="0"/>
                      </a:rPr>
                      <m:t>in</m:t>
                    </m:r>
                    <m:r>
                      <a:rPr lang="en-US" sz="2400" b="0" i="1" smtClean="0">
                        <a:latin typeface="Cambria Math" charset="0"/>
                      </a:rPr>
                      <m:t> </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𝑚𝑖𝑛</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𝑚𝑎𝑥</m:t>
                            </m:r>
                          </m:sub>
                        </m:sSub>
                      </m:e>
                    </m:d>
                    <m:r>
                      <a:rPr lang="en-US" sz="2400" b="0" i="1" smtClean="0">
                        <a:latin typeface="Cambria Math" charset="0"/>
                      </a:rPr>
                      <m:t>: </m:t>
                    </m:r>
                  </m:oMath>
                </a14:m>
                <a:endParaRPr lang="en-US" sz="2400" b="0" dirty="0"/>
              </a:p>
              <a:p>
                <a:pPr marL="1200120" lvl="1" indent="-457200">
                  <a:spcAft>
                    <a:spcPts val="600"/>
                  </a:spcAft>
                  <a:buFont typeface="+mj-lt"/>
                  <a:buAutoNum type="alphaUcPeriod"/>
                </a:pPr>
                <a:r>
                  <a:rPr lang="en-US" dirty="0">
                    <a:latin typeface="Courier" charset="0"/>
                    <a:ea typeface="Courier" charset="0"/>
                    <a:cs typeface="Courier" charset="0"/>
                  </a:rPr>
                  <a:t>determine the </a:t>
                </a:r>
                <a14:m>
                  <m:oMath xmlns:m="http://schemas.openxmlformats.org/officeDocument/2006/math">
                    <m:r>
                      <a:rPr lang="en-US" b="0" i="1" smtClean="0">
                        <a:latin typeface="Cambria Math" charset="0"/>
                        <a:ea typeface="Courier" charset="0"/>
                        <a:cs typeface="Courier" charset="0"/>
                      </a:rPr>
                      <m:t>𝛽</m:t>
                    </m:r>
                  </m:oMath>
                </a14:m>
                <a:r>
                  <a:rPr lang="en-US" dirty="0">
                    <a:latin typeface="Courier" charset="0"/>
                    <a:ea typeface="Courier" charset="0"/>
                    <a:cs typeface="Courier" charset="0"/>
                  </a:rPr>
                  <a:t> that minimizes the </a:t>
                </a:r>
                <a14:m>
                  <m:oMath xmlns:m="http://schemas.openxmlformats.org/officeDocument/2006/math">
                    <m:sSub>
                      <m:sSubPr>
                        <m:ctrlPr>
                          <a:rPr lang="en-US" b="0" i="1" smtClean="0">
                            <a:latin typeface="Cambria Math" panose="02040503050406030204" pitchFamily="18" charset="0"/>
                            <a:ea typeface="Courier" charset="0"/>
                            <a:cs typeface="Courier" charset="0"/>
                          </a:rPr>
                        </m:ctrlPr>
                      </m:sSubPr>
                      <m:e>
                        <m:r>
                          <a:rPr lang="en-US" b="0" i="1" smtClean="0">
                            <a:latin typeface="Cambria Math" charset="0"/>
                            <a:ea typeface="Courier" charset="0"/>
                            <a:cs typeface="Courier" charset="0"/>
                          </a:rPr>
                          <m:t>𝐿</m:t>
                        </m:r>
                      </m:e>
                      <m:sub>
                        <m:r>
                          <a:rPr lang="en-US" b="0" i="1" smtClean="0">
                            <a:latin typeface="Cambria Math" charset="0"/>
                            <a:ea typeface="Courier" charset="0"/>
                            <a:cs typeface="Courier" charset="0"/>
                          </a:rPr>
                          <m:t>𝑙𝑎𝑠𝑠𝑜</m:t>
                        </m:r>
                      </m:sub>
                    </m:sSub>
                  </m:oMath>
                </a14:m>
                <a:r>
                  <a:rPr lang="en-US" dirty="0">
                    <a:latin typeface="Courier" charset="0"/>
                    <a:ea typeface="Courier" charset="0"/>
                    <a:cs typeface="Courier" charset="0"/>
                  </a:rPr>
                  <a:t>, </a:t>
                </a:r>
                <a14:m>
                  <m:oMath xmlns:m="http://schemas.openxmlformats.org/officeDocument/2006/math">
                    <m:sSub>
                      <m:sSubPr>
                        <m:ctrlPr>
                          <a:rPr lang="en-US" b="0" i="1" dirty="0" smtClean="0">
                            <a:latin typeface="Cambria Math" panose="02040503050406030204" pitchFamily="18" charset="0"/>
                            <a:ea typeface="Courier" charset="0"/>
                            <a:cs typeface="Courier" charset="0"/>
                          </a:rPr>
                        </m:ctrlPr>
                      </m:sSubPr>
                      <m:e>
                        <m:acc>
                          <m:accPr>
                            <m:chr m:val="̂"/>
                            <m:ctrlPr>
                              <a:rPr lang="en-US" b="0" i="1" smtClean="0">
                                <a:latin typeface="Cambria Math" panose="02040503050406030204" pitchFamily="18" charset="0"/>
                                <a:ea typeface="Courier" charset="0"/>
                                <a:cs typeface="Courier" charset="0"/>
                              </a:rPr>
                            </m:ctrlPr>
                          </m:accPr>
                          <m:e>
                            <m:r>
                              <a:rPr lang="en-US" b="0" i="1" smtClean="0">
                                <a:latin typeface="Cambria Math" charset="0"/>
                                <a:ea typeface="Courier" charset="0"/>
                                <a:cs typeface="Courier" charset="0"/>
                              </a:rPr>
                              <m:t>𝛽</m:t>
                            </m:r>
                          </m:e>
                        </m:acc>
                      </m:e>
                      <m:sub>
                        <m:r>
                          <a:rPr lang="en-US" b="0" i="1" dirty="0" smtClean="0">
                            <a:latin typeface="Cambria Math" charset="0"/>
                            <a:ea typeface="Courier" charset="0"/>
                            <a:cs typeface="Courier" charset="0"/>
                          </a:rPr>
                          <m:t>𝑙𝑎𝑠𝑠𝑜</m:t>
                        </m:r>
                      </m:sub>
                    </m:sSub>
                    <m:d>
                      <m:dPr>
                        <m:ctrlPr>
                          <a:rPr lang="en-US" b="0" i="1" dirty="0" smtClean="0">
                            <a:latin typeface="Cambria Math" panose="02040503050406030204" pitchFamily="18" charset="0"/>
                            <a:ea typeface="Courier" charset="0"/>
                            <a:cs typeface="Courier" charset="0"/>
                          </a:rPr>
                        </m:ctrlPr>
                      </m:dPr>
                      <m:e>
                        <m:r>
                          <a:rPr lang="en-US" b="0" i="1" dirty="0" smtClean="0">
                            <a:latin typeface="Cambria Math" charset="0"/>
                            <a:ea typeface="Courier" charset="0"/>
                            <a:cs typeface="Courier" charset="0"/>
                          </a:rPr>
                          <m:t>𝜆</m:t>
                        </m:r>
                      </m:e>
                    </m:d>
                  </m:oMath>
                </a14:m>
                <a:r>
                  <a:rPr lang="en-US" dirty="0"/>
                  <a:t>, using the train data. </a:t>
                </a:r>
                <a:r>
                  <a:rPr lang="en-US" b="1" dirty="0"/>
                  <a:t>This is done using a solver. </a:t>
                </a:r>
              </a:p>
              <a:p>
                <a:pPr marL="1200120" lvl="1" indent="-457200">
                  <a:spcAft>
                    <a:spcPts val="600"/>
                  </a:spcAft>
                  <a:buFont typeface="+mj-lt"/>
                  <a:buAutoNum type="alphaUcPeriod"/>
                </a:pPr>
                <a:r>
                  <a:rPr lang="en-US" sz="2400" dirty="0">
                    <a:latin typeface="Courier" charset="0"/>
                    <a:ea typeface="Courier" charset="0"/>
                    <a:cs typeface="Courier" charset="0"/>
                  </a:rPr>
                  <a:t>record</a:t>
                </a:r>
                <a:r>
                  <a:rPr lang="en-US" sz="2400" dirty="0"/>
                  <a: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charset="0"/>
                          </a:rPr>
                          <m:t>𝐿</m:t>
                        </m:r>
                      </m:e>
                      <m:sub>
                        <m:r>
                          <a:rPr lang="en-US" sz="2400" b="0" i="1" smtClean="0">
                            <a:latin typeface="Cambria Math" charset="0"/>
                          </a:rPr>
                          <m:t>𝑀𝑆𝐸</m:t>
                        </m:r>
                      </m:sub>
                      <m:sup/>
                    </m:sSubSup>
                    <m:d>
                      <m:dPr>
                        <m:ctrlPr>
                          <a:rPr lang="en-US" sz="2400" b="0" i="1" smtClean="0">
                            <a:latin typeface="Cambria Math" panose="02040503050406030204" pitchFamily="18" charset="0"/>
                          </a:rPr>
                        </m:ctrlPr>
                      </m:dPr>
                      <m:e>
                        <m:r>
                          <a:rPr lang="en-US" sz="2400" b="0" i="1" smtClean="0">
                            <a:latin typeface="Cambria Math" charset="0"/>
                          </a:rPr>
                          <m:t>𝜆</m:t>
                        </m:r>
                      </m:e>
                    </m:d>
                  </m:oMath>
                </a14:m>
                <a:r>
                  <a:rPr lang="en-US" sz="2400" dirty="0"/>
                  <a:t> </a:t>
                </a:r>
                <a:r>
                  <a:rPr lang="en-US" sz="2400" dirty="0">
                    <a:latin typeface="Courier" charset="0"/>
                    <a:ea typeface="Courier" charset="0"/>
                    <a:cs typeface="Courier" charset="0"/>
                  </a:rPr>
                  <a:t>using validation data</a:t>
                </a:r>
              </a:p>
              <a:p>
                <a:pPr marL="457200" indent="-457200">
                  <a:spcAft>
                    <a:spcPts val="600"/>
                  </a:spcAft>
                  <a:buFont typeface="+mj-lt"/>
                  <a:buAutoNum type="arabicPeriod"/>
                </a:pPr>
                <a:r>
                  <a:rPr lang="en-US" sz="2400" dirty="0">
                    <a:latin typeface="Courier" charset="0"/>
                    <a:ea typeface="Courier" charset="0"/>
                    <a:cs typeface="Courier" charset="0"/>
                  </a:rPr>
                  <a:t>select</a:t>
                </a:r>
                <a:r>
                  <a:rPr lang="en-US" sz="2400" dirty="0"/>
                  <a:t> the </a:t>
                </a:r>
                <a14:m>
                  <m:oMath xmlns:m="http://schemas.openxmlformats.org/officeDocument/2006/math">
                    <m:r>
                      <a:rPr lang="en-US" sz="2400" b="0" i="1" dirty="0" smtClean="0">
                        <a:latin typeface="Cambria Math" charset="0"/>
                      </a:rPr>
                      <m:t>𝜆</m:t>
                    </m:r>
                    <m:r>
                      <a:rPr lang="en-US" sz="2400" i="1" dirty="0" smtClean="0">
                        <a:latin typeface="Cambria Math" charset="0"/>
                      </a:rPr>
                      <m:t> </m:t>
                    </m:r>
                  </m:oMath>
                </a14:m>
                <a:r>
                  <a:rPr lang="en-US" sz="2400" dirty="0"/>
                  <a:t>that minimizes the loss on the validation data,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           </m:t>
                        </m:r>
                        <m:r>
                          <a:rPr lang="en-US" sz="2400" i="1">
                            <a:latin typeface="Cambria Math" charset="0"/>
                          </a:rPr>
                          <m:t>𝜆</m:t>
                        </m:r>
                      </m:e>
                      <m:sub>
                        <m:r>
                          <a:rPr lang="en-US" sz="2400" b="0" i="1" smtClean="0">
                            <a:latin typeface="Cambria Math" charset="0"/>
                          </a:rPr>
                          <m:t>𝑙𝑎𝑠𝑠𝑜</m:t>
                        </m:r>
                      </m:sub>
                    </m:sSub>
                    <m:r>
                      <a:rPr lang="en-US" sz="2400" b="0" i="0" smtClean="0">
                        <a:latin typeface="Cambria Math" charset="0"/>
                      </a:rPr>
                      <m:t>=</m:t>
                    </m:r>
                    <m:sSub>
                      <m:sSubPr>
                        <m:ctrlPr>
                          <a:rPr lang="en-US" sz="2400" b="0" i="1" smtClean="0">
                            <a:latin typeface="Cambria Math" panose="02040503050406030204" pitchFamily="18" charset="0"/>
                          </a:rPr>
                        </m:ctrlPr>
                      </m:sSubPr>
                      <m:e>
                        <m:r>
                          <m:rPr>
                            <m:sty m:val="p"/>
                          </m:rPr>
                          <a:rPr lang="en-US" sz="2400" b="0" i="0" smtClean="0">
                            <a:latin typeface="Cambria Math" charset="0"/>
                          </a:rPr>
                          <m:t>argmin</m:t>
                        </m:r>
                      </m:e>
                      <m:sub>
                        <m:r>
                          <a:rPr lang="en-US" sz="2400" b="0" i="1" smtClean="0">
                            <a:latin typeface="Cambria Math" charset="0"/>
                          </a:rPr>
                          <m:t>𝜆</m:t>
                        </m:r>
                      </m:sub>
                    </m:sSub>
                    <m:r>
                      <a:rPr lang="en-US" sz="2400" b="0" i="0" smtClean="0">
                        <a:latin typeface="Cambria Math" charset="0"/>
                      </a:rPr>
                      <m:t> </m:t>
                    </m:r>
                    <m:sSubSup>
                      <m:sSubSupPr>
                        <m:ctrlPr>
                          <a:rPr lang="en-US" sz="2400" i="1">
                            <a:latin typeface="Cambria Math" panose="02040503050406030204" pitchFamily="18" charset="0"/>
                          </a:rPr>
                        </m:ctrlPr>
                      </m:sSubSupPr>
                      <m:e>
                        <m:r>
                          <a:rPr lang="en-US" sz="2400" i="1">
                            <a:latin typeface="Cambria Math" charset="0"/>
                          </a:rPr>
                          <m:t>𝐿</m:t>
                        </m:r>
                      </m:e>
                      <m:sub>
                        <m:r>
                          <a:rPr lang="en-US" sz="2400" i="1">
                            <a:latin typeface="Cambria Math" charset="0"/>
                          </a:rPr>
                          <m:t>𝑀𝑆𝐸</m:t>
                        </m:r>
                      </m:sub>
                      <m:sup/>
                    </m:sSubSup>
                    <m:d>
                      <m:dPr>
                        <m:ctrlPr>
                          <a:rPr lang="en-US" sz="2400" i="1">
                            <a:latin typeface="Cambria Math" panose="02040503050406030204" pitchFamily="18" charset="0"/>
                          </a:rPr>
                        </m:ctrlPr>
                      </m:dPr>
                      <m:e>
                        <m:r>
                          <a:rPr lang="en-US" sz="2400" i="1">
                            <a:latin typeface="Cambria Math" charset="0"/>
                          </a:rPr>
                          <m:t>𝜆</m:t>
                        </m:r>
                      </m:e>
                    </m:d>
                  </m:oMath>
                </a14:m>
                <a:r>
                  <a:rPr lang="en-US" sz="2400" dirty="0"/>
                  <a:t> </a:t>
                </a:r>
              </a:p>
              <a:p>
                <a:pPr marL="457200" indent="-457200">
                  <a:spcAft>
                    <a:spcPts val="600"/>
                  </a:spcAft>
                  <a:buFont typeface="+mj-lt"/>
                  <a:buAutoNum type="arabicPeriod"/>
                </a:pPr>
                <a:r>
                  <a:rPr lang="en-US" sz="2400" dirty="0">
                    <a:latin typeface="Courier" charset="0"/>
                    <a:ea typeface="Courier" charset="0"/>
                    <a:cs typeface="Courier" charset="0"/>
                  </a:rPr>
                  <a:t>Refit the model using both </a:t>
                </a:r>
                <a:r>
                  <a:rPr lang="en-US" sz="2400" dirty="0"/>
                  <a:t>train and validation data, </a:t>
                </a:r>
                <a:r>
                  <a:rPr lang="en-US" sz="2400" dirty="0">
                    <a:latin typeface="Courier" charset="0"/>
                    <a:ea typeface="Courier" charset="0"/>
                    <a:cs typeface="Courier" charset="0"/>
                  </a:rPr>
                  <a:t> </a:t>
                </a:r>
                <a14:m>
                  <m:oMath xmlns:m="http://schemas.openxmlformats.org/officeDocument/2006/math">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𝑡𝑟𝑎𝑖𝑛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𝑣𝑎𝑙𝑖𝑑𝑎𝑡𝑖𝑜𝑛</m:t>
                        </m:r>
                      </m:sub>
                    </m:sSub>
                  </m:oMath>
                </a14:m>
                <a:r>
                  <a:rPr lang="en-US" sz="2400" dirty="0"/>
                  <a:t> },  resulting to </a:t>
                </a:r>
                <a14:m>
                  <m:oMath xmlns:m="http://schemas.openxmlformats.org/officeDocument/2006/math">
                    <m:sSub>
                      <m:sSubPr>
                        <m:ctrlPr>
                          <a:rPr lang="en-US" sz="2400" i="1" dirty="0">
                            <a:latin typeface="Cambria Math" panose="02040503050406030204" pitchFamily="18" charset="0"/>
                            <a:ea typeface="Courier" charset="0"/>
                            <a:cs typeface="Courier" charset="0"/>
                          </a:rPr>
                        </m:ctrlPr>
                      </m:sSubPr>
                      <m:e>
                        <m:acc>
                          <m:accPr>
                            <m:chr m:val="̂"/>
                            <m:ctrlPr>
                              <a:rPr lang="en-US" sz="2400" i="1">
                                <a:latin typeface="Cambria Math" panose="02040503050406030204" pitchFamily="18" charset="0"/>
                                <a:ea typeface="Courier" charset="0"/>
                                <a:cs typeface="Courier" charset="0"/>
                              </a:rPr>
                            </m:ctrlPr>
                          </m:accPr>
                          <m:e>
                            <m:r>
                              <a:rPr lang="en-US" sz="2400" i="1">
                                <a:latin typeface="Cambria Math" charset="0"/>
                                <a:ea typeface="Courier" charset="0"/>
                                <a:cs typeface="Courier" charset="0"/>
                              </a:rPr>
                              <m:t>𝛽</m:t>
                            </m:r>
                          </m:e>
                        </m:acc>
                      </m:e>
                      <m:sub>
                        <m:r>
                          <a:rPr lang="en-US" sz="2400" i="1">
                            <a:latin typeface="Cambria Math" charset="0"/>
                            <a:ea typeface="Courier" charset="0"/>
                            <a:cs typeface="Courier" charset="0"/>
                          </a:rPr>
                          <m:t>𝑙𝑎𝑠𝑠𝑜</m:t>
                        </m:r>
                      </m:sub>
                    </m:sSub>
                    <m:d>
                      <m:dPr>
                        <m:ctrlPr>
                          <a:rPr lang="en-US" sz="2400" i="1" dirty="0">
                            <a:latin typeface="Cambria Math" panose="02040503050406030204" pitchFamily="18" charset="0"/>
                            <a:ea typeface="Courier" charset="0"/>
                            <a:cs typeface="Courier" charset="0"/>
                          </a:rPr>
                        </m:ctrlPr>
                      </m:dPr>
                      <m:e>
                        <m:sSub>
                          <m:sSubPr>
                            <m:ctrlPr>
                              <a:rPr lang="en-US" sz="2400" b="0" i="1" dirty="0" smtClean="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𝑙𝑎𝑠𝑠𝑜</m:t>
                            </m:r>
                          </m:sub>
                        </m:sSub>
                      </m:e>
                    </m:d>
                  </m:oMath>
                </a14:m>
                <a:endParaRPr lang="en-US" sz="2400" dirty="0"/>
              </a:p>
              <a:p>
                <a:pPr marL="457200" indent="-457200">
                  <a:spcAft>
                    <a:spcPts val="600"/>
                  </a:spcAft>
                  <a:buFont typeface="+mj-lt"/>
                  <a:buAutoNum type="arabicPeriod"/>
                </a:pPr>
                <a:r>
                  <a:rPr lang="en-US" sz="2400" dirty="0">
                    <a:latin typeface="Courier" charset="0"/>
                    <a:ea typeface="Courier" charset="0"/>
                    <a:cs typeface="Courier" charset="0"/>
                  </a:rPr>
                  <a:t>report MSE or R</a:t>
                </a:r>
                <a:r>
                  <a:rPr lang="en-US" sz="2400" baseline="30000" dirty="0">
                    <a:latin typeface="Courier" charset="0"/>
                    <a:ea typeface="Courier" charset="0"/>
                    <a:cs typeface="Courier" charset="0"/>
                  </a:rPr>
                  <a:t>2 </a:t>
                </a:r>
                <a:r>
                  <a:rPr lang="en-US" sz="2400" dirty="0">
                    <a:latin typeface="Courier" charset="0"/>
                    <a:ea typeface="Courier" charset="0"/>
                    <a:cs typeface="Courier" charset="0"/>
                  </a:rPr>
                  <a:t>on </a:t>
                </a:r>
                <a14:m>
                  <m:oMath xmlns:m="http://schemas.openxmlformats.org/officeDocument/2006/math">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𝑡𝑒𝑠𝑡</m:t>
                        </m:r>
                      </m:sub>
                    </m:sSub>
                  </m:oMath>
                </a14:m>
                <a:r>
                  <a:rPr lang="en-US" sz="2400" dirty="0">
                    <a:latin typeface="Courier" charset="0"/>
                    <a:ea typeface="Courier" charset="0"/>
                    <a:cs typeface="Courier" charset="0"/>
                  </a:rPr>
                  <a:t> given the </a:t>
                </a:r>
                <a14:m>
                  <m:oMath xmlns:m="http://schemas.openxmlformats.org/officeDocument/2006/math">
                    <m:sSub>
                      <m:sSubPr>
                        <m:ctrlPr>
                          <a:rPr lang="en-US" sz="2400" i="1" dirty="0">
                            <a:latin typeface="Cambria Math" panose="02040503050406030204" pitchFamily="18" charset="0"/>
                            <a:ea typeface="Courier" charset="0"/>
                            <a:cs typeface="Courier" charset="0"/>
                          </a:rPr>
                        </m:ctrlPr>
                      </m:sSubPr>
                      <m:e>
                        <m:acc>
                          <m:accPr>
                            <m:chr m:val="̂"/>
                            <m:ctrlPr>
                              <a:rPr lang="en-US" sz="2400" i="1">
                                <a:latin typeface="Cambria Math" panose="02040503050406030204" pitchFamily="18" charset="0"/>
                                <a:ea typeface="Courier" charset="0"/>
                                <a:cs typeface="Courier" charset="0"/>
                              </a:rPr>
                            </m:ctrlPr>
                          </m:accPr>
                          <m:e>
                            <m:r>
                              <a:rPr lang="en-US" sz="2400" i="1">
                                <a:latin typeface="Cambria Math" charset="0"/>
                                <a:ea typeface="Courier" charset="0"/>
                                <a:cs typeface="Courier" charset="0"/>
                              </a:rPr>
                              <m:t>𝛽</m:t>
                            </m:r>
                          </m:e>
                        </m:acc>
                      </m:e>
                      <m:sub>
                        <m:r>
                          <a:rPr lang="en-US" sz="2400" b="0" i="1" smtClean="0">
                            <a:latin typeface="Cambria Math" charset="0"/>
                            <a:ea typeface="Courier" charset="0"/>
                            <a:cs typeface="Courier" charset="0"/>
                          </a:rPr>
                          <m:t>𝑙𝑎𝑠𝑠𝑜</m:t>
                        </m:r>
                      </m:sub>
                    </m:sSub>
                    <m:d>
                      <m:dPr>
                        <m:ctrlPr>
                          <a:rPr lang="en-US" sz="2400" i="1" dirty="0">
                            <a:latin typeface="Cambria Math" panose="02040503050406030204" pitchFamily="18" charset="0"/>
                            <a:ea typeface="Courier" charset="0"/>
                            <a:cs typeface="Courier" charset="0"/>
                          </a:rPr>
                        </m:ctrlPr>
                      </m:dPr>
                      <m:e>
                        <m:sSub>
                          <m:sSubPr>
                            <m:ctrlPr>
                              <a:rPr lang="en-US" sz="2400" i="1" dirty="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𝑙𝑎𝑠𝑠𝑜</m:t>
                            </m:r>
                          </m:sub>
                        </m:sSub>
                      </m:e>
                    </m:d>
                  </m:oMath>
                </a14:m>
                <a:endParaRPr lang="en-US" sz="2400" dirty="0">
                  <a:latin typeface="Courier" charset="0"/>
                  <a:ea typeface="Courier" charset="0"/>
                  <a:cs typeface="Courier"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203158"/>
                <a:ext cx="10327008" cy="2111143"/>
              </a:xfrm>
              <a:blipFill rotWithShape="0">
                <a:blip r:embed="rId2"/>
                <a:stretch>
                  <a:fillRect l="-945" t="-22478" r="-1712" b="-1328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7081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regularization with </a:t>
            </a:r>
            <a:r>
              <a:rPr lang="en-US" b="1" dirty="0"/>
              <a:t>CV</a:t>
            </a:r>
            <a:r>
              <a:rPr lang="en-US" dirty="0"/>
              <a:t>: step by step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5003" y="989759"/>
                <a:ext cx="11021993" cy="2111143"/>
              </a:xfrm>
            </p:spPr>
            <p:txBody>
              <a:bodyPr/>
              <a:lstStyle/>
              <a:p>
                <a:pPr marL="457200" indent="-457200">
                  <a:buFont typeface="+mj-lt"/>
                  <a:buAutoNum type="arabicPeriod"/>
                </a:pPr>
                <a:r>
                  <a:rPr lang="en-US" sz="2000" dirty="0">
                    <a:latin typeface="Courier" charset="0"/>
                    <a:ea typeface="Courier" charset="0"/>
                    <a:cs typeface="Courier" charset="0"/>
                  </a:rPr>
                  <a:t>remove </a:t>
                </a:r>
                <a14:m>
                  <m:oMath xmlns:m="http://schemas.openxmlformats.org/officeDocument/2006/math">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𝑡𝑒𝑠𝑡</m:t>
                        </m:r>
                      </m:sub>
                    </m:sSub>
                  </m:oMath>
                </a14:m>
                <a:r>
                  <a:rPr lang="en-US" sz="2000" dirty="0">
                    <a:latin typeface="Courier" charset="0"/>
                    <a:ea typeface="Courier" charset="0"/>
                    <a:cs typeface="Courier" charset="0"/>
                  </a:rPr>
                  <a:t> from data</a:t>
                </a:r>
              </a:p>
              <a:p>
                <a:pPr marL="457200" indent="-457200">
                  <a:buFont typeface="+mj-lt"/>
                  <a:buAutoNum type="arabicPeriod"/>
                </a:pPr>
                <a:r>
                  <a:rPr lang="en-US" sz="2000" dirty="0">
                    <a:latin typeface="Courier" charset="0"/>
                    <a:ea typeface="Courier" charset="0"/>
                    <a:cs typeface="Courier" charset="0"/>
                  </a:rPr>
                  <a:t>split the rest of data into K folds, </a:t>
                </a:r>
                <a14:m>
                  <m:oMath xmlns:m="http://schemas.openxmlformats.org/officeDocument/2006/math">
                    <m:r>
                      <a:rPr lang="en-US" sz="2000" b="0" i="1" smtClean="0">
                        <a:latin typeface="Cambria Math" charset="0"/>
                        <a:ea typeface="Courier" charset="0"/>
                        <a:cs typeface="Courier" charset="0"/>
                      </a:rPr>
                      <m:t>{</m:t>
                    </m:r>
                    <m:sSubSup>
                      <m:sSubSupPr>
                        <m:ctrlPr>
                          <a:rPr lang="en-US" sz="2000" b="0" i="1" smtClean="0">
                            <a:latin typeface="Cambria Math" panose="02040503050406030204" pitchFamily="18" charset="0"/>
                            <a:ea typeface="Courier" charset="0"/>
                            <a:cs typeface="Courier" charset="0"/>
                          </a:rPr>
                        </m:ctrlPr>
                      </m:sSubSupPr>
                      <m:e>
                        <m:d>
                          <m:dPr>
                            <m:begChr m:val="{"/>
                            <m:endChr m:val="}"/>
                            <m:ctrlPr>
                              <a:rPr lang="en-US" sz="2000" b="0" i="1" smtClean="0">
                                <a:latin typeface="Cambria Math" panose="02040503050406030204" pitchFamily="18" charset="0"/>
                                <a:ea typeface="Courier" charset="0"/>
                                <a:cs typeface="Courier" charset="0"/>
                              </a:rPr>
                            </m:ctrlPr>
                          </m:dPr>
                          <m:e>
                            <m:r>
                              <a:rPr lang="en-US" sz="2000" b="0" i="1" smtClean="0">
                                <a:latin typeface="Cambria Math" charset="0"/>
                                <a:ea typeface="Courier" charset="0"/>
                                <a:cs typeface="Courier" charset="0"/>
                              </a:rPr>
                              <m:t>𝑋</m:t>
                            </m:r>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𝑌</m:t>
                            </m:r>
                          </m:e>
                        </m:d>
                      </m:e>
                      <m:sub>
                        <m:r>
                          <a:rPr lang="en-US" sz="2000" b="0" i="1" smtClean="0">
                            <a:latin typeface="Cambria Math" charset="0"/>
                            <a:ea typeface="Courier" charset="0"/>
                            <a:cs typeface="Courier" charset="0"/>
                          </a:rPr>
                          <m:t>𝑡𝑟𝑎𝑖𝑛</m:t>
                        </m:r>
                      </m:sub>
                      <m:sup>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𝑘</m:t>
                        </m:r>
                      </m:sup>
                    </m:sSubSup>
                    <m:r>
                      <a:rPr lang="en-US" sz="2000" b="0" i="1" smtClean="0">
                        <a:latin typeface="Cambria Math" charset="0"/>
                        <a:ea typeface="Courier" charset="0"/>
                        <a:cs typeface="Courier" charset="0"/>
                      </a:rPr>
                      <m:t>,</m:t>
                    </m:r>
                    <m:sSubSup>
                      <m:sSubSupPr>
                        <m:ctrlPr>
                          <a:rPr lang="en-US" sz="2000" b="0" i="1" smtClean="0">
                            <a:latin typeface="Cambria Math" panose="02040503050406030204" pitchFamily="18" charset="0"/>
                            <a:ea typeface="Courier" charset="0"/>
                            <a:cs typeface="Courier" charset="0"/>
                          </a:rPr>
                        </m:ctrlPr>
                      </m:sSubSup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b="0" i="1" smtClean="0">
                            <a:latin typeface="Cambria Math" charset="0"/>
                            <a:ea typeface="Courier" charset="0"/>
                            <a:cs typeface="Courier" charset="0"/>
                          </a:rPr>
                          <m:t>𝑣𝑎𝑙</m:t>
                        </m:r>
                      </m:sub>
                      <m:sup>
                        <m:r>
                          <a:rPr lang="en-US" sz="2000" b="0" i="1" smtClean="0">
                            <a:latin typeface="Cambria Math" charset="0"/>
                            <a:ea typeface="Courier" charset="0"/>
                            <a:cs typeface="Courier" charset="0"/>
                          </a:rPr>
                          <m:t>𝑘</m:t>
                        </m:r>
                      </m:sup>
                    </m:sSubSup>
                    <m:r>
                      <a:rPr lang="en-US" sz="2000" b="0" i="1" smtClean="0">
                        <a:latin typeface="Cambria Math" charset="0"/>
                        <a:ea typeface="Courier" charset="0"/>
                        <a:cs typeface="Courier" charset="0"/>
                      </a:rPr>
                      <m:t>}</m:t>
                    </m:r>
                    <m:r>
                      <a:rPr lang="en-US" sz="2000" i="1">
                        <a:latin typeface="Cambria Math" charset="0"/>
                        <a:ea typeface="Courier" charset="0"/>
                        <a:cs typeface="Courier" charset="0"/>
                      </a:rPr>
                      <m:t> </m:t>
                    </m:r>
                  </m:oMath>
                </a14:m>
                <a:endParaRPr lang="en-US" sz="2000" dirty="0">
                  <a:latin typeface="Courier" charset="0"/>
                  <a:ea typeface="Courier" charset="0"/>
                  <a:cs typeface="Courier" charset="0"/>
                </a:endParaRPr>
              </a:p>
              <a:p>
                <a:pPr marL="457200" indent="-457200">
                  <a:buFont typeface="+mj-lt"/>
                  <a:buAutoNum type="arabicPeriod"/>
                </a:pPr>
                <a:r>
                  <a:rPr lang="en-US" sz="2000" dirty="0">
                    <a:latin typeface="Courier" charset="0"/>
                    <a:ea typeface="Courier" charset="0"/>
                    <a:cs typeface="Courier" charset="0"/>
                  </a:rPr>
                  <a:t>for </a:t>
                </a:r>
                <a:r>
                  <a:rPr lang="en-US" sz="2000" i="1" dirty="0">
                    <a:latin typeface="Courier" charset="0"/>
                    <a:ea typeface="Courier" charset="0"/>
                    <a:cs typeface="Courier" charset="0"/>
                  </a:rPr>
                  <a:t>k</a:t>
                </a:r>
                <a:r>
                  <a:rPr lang="en-US" sz="2000" dirty="0">
                    <a:latin typeface="Courier" charset="0"/>
                    <a:ea typeface="Courier" charset="0"/>
                    <a:cs typeface="Courier" charset="0"/>
                  </a:rPr>
                  <a:t> in </a:t>
                </a:r>
                <a14:m>
                  <m:oMath xmlns:m="http://schemas.openxmlformats.org/officeDocument/2006/math">
                    <m:d>
                      <m:dPr>
                        <m:begChr m:val="{"/>
                        <m:endChr m:val="}"/>
                        <m:ctrlPr>
                          <a:rPr lang="en-US" sz="2000" i="1">
                            <a:latin typeface="Cambria Math" panose="02040503050406030204" pitchFamily="18" charset="0"/>
                          </a:rPr>
                        </m:ctrlPr>
                      </m:dPr>
                      <m:e>
                        <m:r>
                          <a:rPr lang="en-US" sz="2000" b="0" i="1" smtClean="0">
                            <a:latin typeface="Cambria Math" charset="0"/>
                          </a:rPr>
                          <m:t>1,</m:t>
                        </m:r>
                        <m:r>
                          <a:rPr lang="en-US" sz="2000" i="1">
                            <a:latin typeface="Cambria Math" charset="0"/>
                          </a:rPr>
                          <m:t>…</m:t>
                        </m:r>
                        <m:r>
                          <a:rPr lang="en-US" sz="2000" b="0" i="1" smtClean="0">
                            <a:latin typeface="Cambria Math" charset="0"/>
                          </a:rPr>
                          <m:t>,</m:t>
                        </m:r>
                        <m:r>
                          <a:rPr lang="en-US" sz="2000" b="0" i="1" smtClean="0">
                            <a:latin typeface="Cambria Math" charset="0"/>
                          </a:rPr>
                          <m:t>𝐾</m:t>
                        </m:r>
                      </m:e>
                    </m:d>
                    <m:r>
                      <a:rPr lang="en-US" sz="2000" i="1">
                        <a:latin typeface="Cambria Math" charset="0"/>
                      </a:rPr>
                      <m:t> </m:t>
                    </m:r>
                  </m:oMath>
                </a14:m>
                <a:endParaRPr lang="en-US" sz="2000" dirty="0">
                  <a:latin typeface="Courier" charset="0"/>
                  <a:ea typeface="Courier" charset="0"/>
                  <a:cs typeface="Courier" charset="0"/>
                </a:endParaRPr>
              </a:p>
              <a:p>
                <a:pPr marL="1200120" lvl="1" indent="-457200">
                  <a:buFont typeface="+mj-lt"/>
                  <a:buAutoNum type="arabicPeriod"/>
                </a:pPr>
                <a:r>
                  <a:rPr lang="en-US" sz="2000" dirty="0">
                    <a:latin typeface="Courier" charset="0"/>
                    <a:ea typeface="Courier" charset="0"/>
                    <a:cs typeface="Courier" charset="0"/>
                  </a:rPr>
                  <a:t>for </a:t>
                </a:r>
                <a14:m>
                  <m:oMath xmlns:m="http://schemas.openxmlformats.org/officeDocument/2006/math">
                    <m:r>
                      <a:rPr lang="en-US" sz="2000" b="0" i="1" smtClean="0">
                        <a:latin typeface="Cambria Math" charset="0"/>
                        <a:ea typeface="Courier" charset="0"/>
                        <a:cs typeface="Courier" charset="0"/>
                      </a:rPr>
                      <m:t>𝜆</m:t>
                    </m:r>
                    <m:r>
                      <a:rPr lang="en-US" sz="2000" b="0" i="1" smtClean="0">
                        <a:latin typeface="Cambria Math" charset="0"/>
                        <a:ea typeface="Courier" charset="0"/>
                        <a:cs typeface="Courier" charset="0"/>
                      </a:rPr>
                      <m:t> </m:t>
                    </m:r>
                    <m:r>
                      <m:rPr>
                        <m:sty m:val="p"/>
                      </m:rPr>
                      <a:rPr lang="en-US" sz="2000" b="0" i="0" smtClean="0">
                        <a:latin typeface="Cambria Math" charset="0"/>
                        <a:ea typeface="Courier" charset="0"/>
                        <a:cs typeface="Courier" charset="0"/>
                      </a:rPr>
                      <m:t>in</m:t>
                    </m:r>
                    <m:r>
                      <a:rPr lang="en-US" sz="2000" b="0" i="1" smtClean="0">
                        <a:latin typeface="Cambria Math" charset="0"/>
                        <a:ea typeface="Courier" charset="0"/>
                        <a:cs typeface="Courier" charset="0"/>
                      </a:rPr>
                      <m:t> </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𝜆</m:t>
                            </m:r>
                          </m:e>
                          <m:sub>
                            <m:r>
                              <a:rPr lang="en-US" sz="2000" b="0" i="1" smtClean="0">
                                <a:latin typeface="Cambria Math" charset="0"/>
                              </a:rPr>
                              <m:t>0,</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 </m:t>
                            </m:r>
                            <m:r>
                              <a:rPr lang="en-US" sz="2000" b="0" i="1" smtClean="0">
                                <a:latin typeface="Cambria Math" charset="0"/>
                              </a:rPr>
                              <m:t>𝜆</m:t>
                            </m:r>
                          </m:e>
                          <m:sub>
                            <m:r>
                              <a:rPr lang="en-US" sz="2000" b="0" i="1" smtClean="0">
                                <a:latin typeface="Cambria Math" charset="0"/>
                              </a:rPr>
                              <m:t>𝑛</m:t>
                            </m:r>
                          </m:sub>
                        </m:sSub>
                      </m:e>
                    </m:d>
                    <m:r>
                      <a:rPr lang="en-US" sz="2000" b="0" i="1" smtClean="0">
                        <a:latin typeface="Cambria Math" charset="0"/>
                      </a:rPr>
                      <m:t>: </m:t>
                    </m:r>
                  </m:oMath>
                </a14:m>
                <a:endParaRPr lang="en-US" sz="1800" b="0" dirty="0"/>
              </a:p>
              <a:p>
                <a:pPr marL="1600154" lvl="2" indent="-457200">
                  <a:buFont typeface="+mj-lt"/>
                  <a:buAutoNum type="alphaUcPeriod"/>
                </a:pPr>
                <a:r>
                  <a:rPr lang="en-US" sz="1800" dirty="0">
                    <a:latin typeface="Courier" charset="0"/>
                    <a:ea typeface="Courier" charset="0"/>
                    <a:cs typeface="Courier" charset="0"/>
                  </a:rPr>
                  <a:t>determine the </a:t>
                </a:r>
                <a14:m>
                  <m:oMath xmlns:m="http://schemas.openxmlformats.org/officeDocument/2006/math">
                    <m:r>
                      <a:rPr lang="en-US" sz="1800" i="1">
                        <a:latin typeface="Cambria Math" charset="0"/>
                        <a:ea typeface="Courier" charset="0"/>
                        <a:cs typeface="Courier" charset="0"/>
                      </a:rPr>
                      <m:t>𝛽</m:t>
                    </m:r>
                  </m:oMath>
                </a14:m>
                <a:r>
                  <a:rPr lang="en-US" sz="1800" dirty="0">
                    <a:latin typeface="Courier" charset="0"/>
                    <a:ea typeface="Courier" charset="0"/>
                    <a:cs typeface="Courier" charset="0"/>
                  </a:rPr>
                  <a:t> that minimizes the </a:t>
                </a:r>
                <a14:m>
                  <m:oMath xmlns:m="http://schemas.openxmlformats.org/officeDocument/2006/math">
                    <m:sSub>
                      <m:sSubPr>
                        <m:ctrlPr>
                          <a:rPr lang="en-US" sz="1800" i="1">
                            <a:latin typeface="Cambria Math" panose="02040503050406030204" pitchFamily="18" charset="0"/>
                            <a:ea typeface="Courier" charset="0"/>
                            <a:cs typeface="Courier" charset="0"/>
                          </a:rPr>
                        </m:ctrlPr>
                      </m:sSubPr>
                      <m:e>
                        <m:r>
                          <a:rPr lang="en-US" sz="1800" i="1">
                            <a:latin typeface="Cambria Math" charset="0"/>
                            <a:ea typeface="Courier" charset="0"/>
                            <a:cs typeface="Courier" charset="0"/>
                          </a:rPr>
                          <m:t>𝐿</m:t>
                        </m:r>
                      </m:e>
                      <m:sub>
                        <m:r>
                          <a:rPr lang="en-US" sz="1800" i="1">
                            <a:latin typeface="Cambria Math" charset="0"/>
                            <a:ea typeface="Courier" charset="0"/>
                            <a:cs typeface="Courier" charset="0"/>
                          </a:rPr>
                          <m:t>𝑟𝑖𝑑𝑔𝑒</m:t>
                        </m:r>
                      </m:sub>
                    </m:sSub>
                  </m:oMath>
                </a14:m>
                <a:r>
                  <a:rPr lang="en-US" sz="1800" dirty="0">
                    <a:latin typeface="Courier" charset="0"/>
                    <a:ea typeface="Courier" charset="0"/>
                    <a:cs typeface="Courier" charset="0"/>
                  </a:rPr>
                  <a:t>, </a:t>
                </a:r>
                <a14:m>
                  <m:oMath xmlns:m="http://schemas.openxmlformats.org/officeDocument/2006/math">
                    <m:sSub>
                      <m:sSubPr>
                        <m:ctrlPr>
                          <a:rPr lang="en-US" sz="1800" i="1" dirty="0">
                            <a:latin typeface="Cambria Math" panose="02040503050406030204" pitchFamily="18" charset="0"/>
                            <a:ea typeface="Courier" charset="0"/>
                            <a:cs typeface="Courier" charset="0"/>
                          </a:rPr>
                        </m:ctrlPr>
                      </m:sSubPr>
                      <m:e>
                        <m:acc>
                          <m:accPr>
                            <m:chr m:val="̂"/>
                            <m:ctrlPr>
                              <a:rPr lang="en-US" sz="1800" i="1">
                                <a:latin typeface="Cambria Math" panose="02040503050406030204" pitchFamily="18" charset="0"/>
                                <a:ea typeface="Courier" charset="0"/>
                                <a:cs typeface="Courier" charset="0"/>
                              </a:rPr>
                            </m:ctrlPr>
                          </m:accPr>
                          <m:e>
                            <m:r>
                              <a:rPr lang="en-US" sz="1800" i="1">
                                <a:latin typeface="Cambria Math" charset="0"/>
                                <a:ea typeface="Courier" charset="0"/>
                                <a:cs typeface="Courier" charset="0"/>
                              </a:rPr>
                              <m:t>𝛽</m:t>
                            </m:r>
                          </m:e>
                        </m:acc>
                      </m:e>
                      <m:sub>
                        <m:r>
                          <a:rPr lang="en-US" sz="1800" b="0" i="1" smtClean="0">
                            <a:latin typeface="Cambria Math" charset="0"/>
                            <a:ea typeface="Courier" charset="0"/>
                            <a:cs typeface="Courier" charset="0"/>
                          </a:rPr>
                          <m:t>𝑟</m:t>
                        </m:r>
                        <m:r>
                          <a:rPr lang="en-US" sz="1800" i="1" dirty="0">
                            <a:latin typeface="Cambria Math" charset="0"/>
                            <a:ea typeface="Courier" charset="0"/>
                            <a:cs typeface="Courier" charset="0"/>
                          </a:rPr>
                          <m:t>𝑖𝑑𝑔𝑒</m:t>
                        </m:r>
                      </m:sub>
                    </m:sSub>
                    <m:d>
                      <m:dPr>
                        <m:ctrlPr>
                          <a:rPr lang="en-US" sz="1800" i="1" dirty="0">
                            <a:latin typeface="Cambria Math" panose="02040503050406030204" pitchFamily="18" charset="0"/>
                            <a:ea typeface="Courier" charset="0"/>
                            <a:cs typeface="Courier" charset="0"/>
                          </a:rPr>
                        </m:ctrlPr>
                      </m:dPr>
                      <m:e>
                        <m:r>
                          <a:rPr lang="en-US" sz="1800" i="1" dirty="0">
                            <a:latin typeface="Cambria Math" charset="0"/>
                            <a:ea typeface="Courier" charset="0"/>
                            <a:cs typeface="Courier" charset="0"/>
                          </a:rPr>
                          <m:t>𝜆</m:t>
                        </m:r>
                        <m:r>
                          <a:rPr lang="en-US" sz="1800" b="0" i="1" dirty="0" smtClean="0">
                            <a:latin typeface="Cambria Math" charset="0"/>
                            <a:ea typeface="Courier" charset="0"/>
                            <a:cs typeface="Courier" charset="0"/>
                          </a:rPr>
                          <m:t>,</m:t>
                        </m:r>
                        <m:r>
                          <a:rPr lang="en-US" sz="1800" b="0" i="1" dirty="0" smtClean="0">
                            <a:latin typeface="Cambria Math" charset="0"/>
                            <a:ea typeface="Courier" charset="0"/>
                            <a:cs typeface="Courier" charset="0"/>
                          </a:rPr>
                          <m:t>𝑘</m:t>
                        </m:r>
                      </m:e>
                    </m:d>
                    <m:r>
                      <a:rPr lang="en-US" sz="1800" dirty="0">
                        <a:latin typeface="Cambria Math" charset="0"/>
                        <a:ea typeface="Courier" charset="0"/>
                        <a:cs typeface="Courier" charset="0"/>
                      </a:rPr>
                      <m:t>=</m:t>
                    </m:r>
                    <m:sSup>
                      <m:sSupPr>
                        <m:ctrlPr>
                          <a:rPr lang="en-US" sz="1800" i="1" dirty="0">
                            <a:latin typeface="Cambria Math" panose="02040503050406030204" pitchFamily="18" charset="0"/>
                            <a:ea typeface="Courier" charset="0"/>
                            <a:cs typeface="Courier" charset="0"/>
                          </a:rPr>
                        </m:ctrlPr>
                      </m:sSupPr>
                      <m:e>
                        <m:d>
                          <m:dPr>
                            <m:ctrlPr>
                              <a:rPr lang="en-US" sz="1800" i="1" dirty="0">
                                <a:latin typeface="Cambria Math" panose="02040503050406030204" pitchFamily="18" charset="0"/>
                                <a:ea typeface="Courier" charset="0"/>
                                <a:cs typeface="Courier" charset="0"/>
                              </a:rPr>
                            </m:ctrlPr>
                          </m:dPr>
                          <m:e>
                            <m:sSup>
                              <m:sSupPr>
                                <m:ctrlPr>
                                  <a:rPr lang="en-US" sz="1800" i="1" dirty="0">
                                    <a:latin typeface="Cambria Math" panose="02040503050406030204" pitchFamily="18" charset="0"/>
                                    <a:ea typeface="Courier" charset="0"/>
                                    <a:cs typeface="Courier" charset="0"/>
                                  </a:rPr>
                                </m:ctrlPr>
                              </m:sSupPr>
                              <m:e>
                                <m:r>
                                  <m:rPr>
                                    <m:sty m:val="p"/>
                                  </m:rPr>
                                  <a:rPr lang="en-US" sz="1800" dirty="0">
                                    <a:latin typeface="Cambria Math" charset="0"/>
                                    <a:ea typeface="Courier" charset="0"/>
                                    <a:cs typeface="Courier" charset="0"/>
                                  </a:rPr>
                                  <m:t>X</m:t>
                                </m:r>
                              </m:e>
                              <m:sup>
                                <m:r>
                                  <m:rPr>
                                    <m:sty m:val="p"/>
                                  </m:rPr>
                                  <a:rPr lang="en-US" sz="1800" dirty="0">
                                    <a:latin typeface="Cambria Math" charset="0"/>
                                    <a:ea typeface="Courier" charset="0"/>
                                    <a:cs typeface="Courier" charset="0"/>
                                  </a:rPr>
                                  <m:t>T</m:t>
                                </m:r>
                              </m:sup>
                            </m:sSup>
                            <m:r>
                              <m:rPr>
                                <m:sty m:val="p"/>
                              </m:rPr>
                              <a:rPr lang="en-US" sz="1800" dirty="0">
                                <a:latin typeface="Cambria Math" charset="0"/>
                                <a:ea typeface="Courier" charset="0"/>
                                <a:cs typeface="Courier" charset="0"/>
                              </a:rPr>
                              <m:t>X</m:t>
                            </m:r>
                            <m:r>
                              <a:rPr lang="en-US" sz="1800" dirty="0">
                                <a:latin typeface="Cambria Math" charset="0"/>
                                <a:ea typeface="Courier" charset="0"/>
                                <a:cs typeface="Courier" charset="0"/>
                              </a:rPr>
                              <m:t>+</m:t>
                            </m:r>
                            <m:r>
                              <a:rPr lang="en-US" sz="1800" i="1" dirty="0">
                                <a:latin typeface="Cambria Math" charset="0"/>
                                <a:ea typeface="Courier" charset="0"/>
                                <a:cs typeface="Courier" charset="0"/>
                              </a:rPr>
                              <m:t>𝜆</m:t>
                            </m:r>
                            <m:r>
                              <a:rPr lang="en-US" sz="1800" i="1" dirty="0">
                                <a:latin typeface="Cambria Math" charset="0"/>
                                <a:ea typeface="Courier" charset="0"/>
                                <a:cs typeface="Courier" charset="0"/>
                              </a:rPr>
                              <m:t>𝐼</m:t>
                            </m:r>
                          </m:e>
                        </m:d>
                      </m:e>
                      <m:sup>
                        <m:r>
                          <a:rPr lang="en-US" sz="1800" i="1" dirty="0">
                            <a:latin typeface="Cambria Math" charset="0"/>
                            <a:ea typeface="Courier" charset="0"/>
                            <a:cs typeface="Courier" charset="0"/>
                          </a:rPr>
                          <m:t>−1</m:t>
                        </m:r>
                      </m:sup>
                    </m:sSup>
                    <m:sSup>
                      <m:sSupPr>
                        <m:ctrlPr>
                          <a:rPr lang="en-US" sz="1800" i="1" dirty="0">
                            <a:latin typeface="Cambria Math" panose="02040503050406030204" pitchFamily="18" charset="0"/>
                            <a:ea typeface="Courier" charset="0"/>
                            <a:cs typeface="Courier" charset="0"/>
                          </a:rPr>
                        </m:ctrlPr>
                      </m:sSupPr>
                      <m:e>
                        <m:r>
                          <a:rPr lang="en-US" sz="1800" i="1" dirty="0">
                            <a:latin typeface="Cambria Math" charset="0"/>
                            <a:ea typeface="Courier" charset="0"/>
                            <a:cs typeface="Courier" charset="0"/>
                          </a:rPr>
                          <m:t>𝑋</m:t>
                        </m:r>
                      </m:e>
                      <m:sup>
                        <m:r>
                          <a:rPr lang="en-US" sz="1800" i="1" dirty="0">
                            <a:latin typeface="Cambria Math" charset="0"/>
                            <a:ea typeface="Courier" charset="0"/>
                            <a:cs typeface="Courier" charset="0"/>
                          </a:rPr>
                          <m:t>𝑇</m:t>
                        </m:r>
                      </m:sup>
                    </m:sSup>
                    <m:r>
                      <a:rPr lang="en-US" sz="1800" i="1" dirty="0">
                        <a:latin typeface="Cambria Math" charset="0"/>
                        <a:ea typeface="Courier" charset="0"/>
                        <a:cs typeface="Courier" charset="0"/>
                      </a:rPr>
                      <m:t>𝑌</m:t>
                    </m:r>
                  </m:oMath>
                </a14:m>
                <a:r>
                  <a:rPr lang="en-US" sz="1800" dirty="0"/>
                  <a:t> , using the train data of the fold, </a:t>
                </a:r>
                <a14:m>
                  <m:oMath xmlns:m="http://schemas.openxmlformats.org/officeDocument/2006/math">
                    <m:sSubSup>
                      <m:sSubSupPr>
                        <m:ctrlPr>
                          <a:rPr lang="en-US" sz="1800" i="1">
                            <a:latin typeface="Cambria Math" panose="02040503050406030204" pitchFamily="18" charset="0"/>
                            <a:ea typeface="Courier" charset="0"/>
                            <a:cs typeface="Courier" charset="0"/>
                          </a:rPr>
                        </m:ctrlPr>
                      </m:sSubSupPr>
                      <m:e>
                        <m:d>
                          <m:dPr>
                            <m:begChr m:val="{"/>
                            <m:endChr m:val="}"/>
                            <m:ctrlPr>
                              <a:rPr lang="en-US" sz="1800" i="1">
                                <a:latin typeface="Cambria Math" panose="02040503050406030204" pitchFamily="18" charset="0"/>
                                <a:ea typeface="Courier" charset="0"/>
                                <a:cs typeface="Courier" charset="0"/>
                              </a:rPr>
                            </m:ctrlPr>
                          </m:dPr>
                          <m:e>
                            <m:r>
                              <a:rPr lang="en-US" sz="1800" i="1">
                                <a:latin typeface="Cambria Math" charset="0"/>
                                <a:ea typeface="Courier" charset="0"/>
                                <a:cs typeface="Courier" charset="0"/>
                              </a:rPr>
                              <m:t>𝑋</m:t>
                            </m:r>
                            <m:r>
                              <a:rPr lang="en-US" sz="1800" i="1">
                                <a:latin typeface="Cambria Math" charset="0"/>
                                <a:ea typeface="Courier" charset="0"/>
                                <a:cs typeface="Courier" charset="0"/>
                              </a:rPr>
                              <m:t>,</m:t>
                            </m:r>
                            <m:r>
                              <a:rPr lang="en-US" sz="1800" i="1">
                                <a:latin typeface="Cambria Math" charset="0"/>
                                <a:ea typeface="Courier" charset="0"/>
                                <a:cs typeface="Courier" charset="0"/>
                              </a:rPr>
                              <m:t>𝑌</m:t>
                            </m:r>
                          </m:e>
                        </m:d>
                      </m:e>
                      <m:sub>
                        <m:r>
                          <a:rPr lang="en-US" sz="1800" i="1">
                            <a:latin typeface="Cambria Math" charset="0"/>
                            <a:ea typeface="Courier" charset="0"/>
                            <a:cs typeface="Courier" charset="0"/>
                          </a:rPr>
                          <m:t>𝑡𝑟𝑎𝑖𝑛</m:t>
                        </m:r>
                      </m:sub>
                      <m:sup>
                        <m:r>
                          <a:rPr lang="en-US" sz="1800" i="1">
                            <a:latin typeface="Cambria Math" charset="0"/>
                            <a:ea typeface="Courier" charset="0"/>
                            <a:cs typeface="Courier" charset="0"/>
                          </a:rPr>
                          <m:t>−</m:t>
                        </m:r>
                        <m:r>
                          <a:rPr lang="en-US" sz="1800" i="1">
                            <a:latin typeface="Cambria Math" charset="0"/>
                            <a:ea typeface="Courier" charset="0"/>
                            <a:cs typeface="Courier" charset="0"/>
                          </a:rPr>
                          <m:t>𝑘</m:t>
                        </m:r>
                      </m:sup>
                    </m:sSubSup>
                  </m:oMath>
                </a14:m>
                <a:r>
                  <a:rPr lang="en-US" sz="1800" dirty="0"/>
                  <a:t>.</a:t>
                </a:r>
              </a:p>
              <a:p>
                <a:pPr marL="1600154" lvl="2" indent="-457200">
                  <a:buFont typeface="+mj-lt"/>
                  <a:buAutoNum type="alphaUcPeriod"/>
                </a:pPr>
                <a:r>
                  <a:rPr lang="en-US" sz="1800" dirty="0">
                    <a:latin typeface="Courier" charset="0"/>
                    <a:ea typeface="Courier" charset="0"/>
                    <a:cs typeface="Courier" charset="0"/>
                  </a:rPr>
                  <a:t>record</a:t>
                </a:r>
                <a:r>
                  <a:rPr lang="en-US" sz="1800" dirty="0"/>
                  <a:t>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charset="0"/>
                          </a:rPr>
                          <m:t>𝐿</m:t>
                        </m:r>
                      </m:e>
                      <m:sub>
                        <m:r>
                          <a:rPr lang="en-US" sz="1800" i="1">
                            <a:latin typeface="Cambria Math" charset="0"/>
                          </a:rPr>
                          <m:t>𝑀𝑆𝐸</m:t>
                        </m:r>
                      </m:sub>
                      <m:sup/>
                    </m:sSubSup>
                    <m:d>
                      <m:dPr>
                        <m:ctrlPr>
                          <a:rPr lang="en-US" sz="1800" i="1">
                            <a:latin typeface="Cambria Math" panose="02040503050406030204" pitchFamily="18" charset="0"/>
                          </a:rPr>
                        </m:ctrlPr>
                      </m:dPr>
                      <m:e>
                        <m:r>
                          <a:rPr lang="en-US" sz="1800" i="1">
                            <a:latin typeface="Cambria Math" charset="0"/>
                          </a:rPr>
                          <m:t>𝜆</m:t>
                        </m:r>
                        <m:r>
                          <a:rPr lang="en-US" sz="1800" b="0" i="1" smtClean="0">
                            <a:latin typeface="Cambria Math" charset="0"/>
                          </a:rPr>
                          <m:t>,</m:t>
                        </m:r>
                        <m:r>
                          <a:rPr lang="en-US" sz="1800" b="0" i="1" smtClean="0">
                            <a:latin typeface="Cambria Math" charset="0"/>
                          </a:rPr>
                          <m:t>𝑘</m:t>
                        </m:r>
                      </m:e>
                    </m:d>
                  </m:oMath>
                </a14:m>
                <a:r>
                  <a:rPr lang="en-US" sz="1800" dirty="0"/>
                  <a:t> </a:t>
                </a:r>
                <a:r>
                  <a:rPr lang="en-US" sz="1800" dirty="0">
                    <a:latin typeface="Courier" charset="0"/>
                    <a:ea typeface="Courier" charset="0"/>
                    <a:cs typeface="Courier" charset="0"/>
                  </a:rPr>
                  <a:t>using the validation data of the fold </a:t>
                </a:r>
                <a14:m>
                  <m:oMath xmlns:m="http://schemas.openxmlformats.org/officeDocument/2006/math">
                    <m:sSubSup>
                      <m:sSubSupPr>
                        <m:ctrlPr>
                          <a:rPr lang="en-US" sz="1800" i="1">
                            <a:latin typeface="Cambria Math" panose="02040503050406030204" pitchFamily="18" charset="0"/>
                            <a:ea typeface="Courier" charset="0"/>
                            <a:cs typeface="Courier" charset="0"/>
                          </a:rPr>
                        </m:ctrlPr>
                      </m:sSubSupPr>
                      <m:e>
                        <m:d>
                          <m:dPr>
                            <m:begChr m:val="{"/>
                            <m:endChr m:val="}"/>
                            <m:ctrlPr>
                              <a:rPr lang="en-US" sz="1800" i="1">
                                <a:latin typeface="Cambria Math" panose="02040503050406030204" pitchFamily="18" charset="0"/>
                                <a:ea typeface="Courier" charset="0"/>
                                <a:cs typeface="Courier" charset="0"/>
                              </a:rPr>
                            </m:ctrlPr>
                          </m:dPr>
                          <m:e>
                            <m:r>
                              <a:rPr lang="en-US" sz="1800" i="1">
                                <a:latin typeface="Cambria Math" charset="0"/>
                                <a:ea typeface="Courier" charset="0"/>
                                <a:cs typeface="Courier" charset="0"/>
                              </a:rPr>
                              <m:t>𝑋</m:t>
                            </m:r>
                            <m:r>
                              <a:rPr lang="en-US" sz="1800" i="1">
                                <a:latin typeface="Cambria Math" charset="0"/>
                                <a:ea typeface="Courier" charset="0"/>
                                <a:cs typeface="Courier" charset="0"/>
                              </a:rPr>
                              <m:t>,</m:t>
                            </m:r>
                            <m:r>
                              <a:rPr lang="en-US" sz="1800" i="1">
                                <a:latin typeface="Cambria Math" charset="0"/>
                                <a:ea typeface="Courier" charset="0"/>
                                <a:cs typeface="Courier" charset="0"/>
                              </a:rPr>
                              <m:t>𝑌</m:t>
                            </m:r>
                          </m:e>
                        </m:d>
                      </m:e>
                      <m:sub>
                        <m:r>
                          <a:rPr lang="en-US" sz="1800" b="0" i="1" smtClean="0">
                            <a:latin typeface="Cambria Math" charset="0"/>
                            <a:ea typeface="Courier" charset="0"/>
                            <a:cs typeface="Courier" charset="0"/>
                          </a:rPr>
                          <m:t>𝑣𝑎𝑙</m:t>
                        </m:r>
                      </m:sub>
                      <m:sup>
                        <m:r>
                          <a:rPr lang="en-US" sz="1800" b="0" i="1" smtClean="0">
                            <a:latin typeface="Cambria Math" charset="0"/>
                            <a:ea typeface="Courier" charset="0"/>
                            <a:cs typeface="Courier" charset="0"/>
                          </a:rPr>
                          <m:t>𝑘</m:t>
                        </m:r>
                      </m:sup>
                    </m:sSubSup>
                  </m:oMath>
                </a14:m>
                <a:endParaRPr lang="en-US" sz="1800" dirty="0">
                  <a:latin typeface="Courier" charset="0"/>
                  <a:ea typeface="Courier" charset="0"/>
                  <a:cs typeface="Courier" charset="0"/>
                </a:endParaRPr>
              </a:p>
              <a:p>
                <a:pPr lvl="2" indent="0">
                  <a:buNone/>
                </a:pPr>
                <a:r>
                  <a:rPr lang="en-US" sz="1800" dirty="0">
                    <a:latin typeface="Courier" charset="0"/>
                    <a:ea typeface="Courier" charset="0"/>
                    <a:cs typeface="Courier" charset="0"/>
                  </a:rPr>
                  <a:t>At this point we have a 2-D matrix, rows are for different k, and columns are for different </a:t>
                </a:r>
                <a14:m>
                  <m:oMath xmlns:m="http://schemas.openxmlformats.org/officeDocument/2006/math">
                    <m:r>
                      <a:rPr lang="en-US" sz="1800" b="0" i="1" smtClean="0">
                        <a:latin typeface="Cambria Math" charset="0"/>
                        <a:ea typeface="Courier" charset="0"/>
                        <a:cs typeface="Courier" charset="0"/>
                      </a:rPr>
                      <m:t>𝜆</m:t>
                    </m:r>
                  </m:oMath>
                </a14:m>
                <a:r>
                  <a:rPr lang="en-US" sz="1800" dirty="0">
                    <a:latin typeface="Courier" charset="0"/>
                    <a:ea typeface="Courier" charset="0"/>
                    <a:cs typeface="Courier" charset="0"/>
                  </a:rPr>
                  <a:t> values. </a:t>
                </a:r>
              </a:p>
              <a:p>
                <a:pPr marL="457200" indent="-457200">
                  <a:buFont typeface="+mj-lt"/>
                  <a:buAutoNum type="arabicPeriod"/>
                </a:pPr>
                <a:r>
                  <a:rPr lang="en-US" sz="2000" dirty="0">
                    <a:latin typeface="Courier" charset="0"/>
                    <a:ea typeface="Courier" charset="0"/>
                    <a:cs typeface="Courier" charset="0"/>
                  </a:rPr>
                  <a:t>Average the </a:t>
                </a:r>
                <a14:m>
                  <m:oMath xmlns:m="http://schemas.openxmlformats.org/officeDocument/2006/math">
                    <m:sSub>
                      <m:sSubPr>
                        <m:ctrlPr>
                          <a:rPr lang="en-US" sz="2000" b="0" i="1" smtClean="0">
                            <a:latin typeface="Cambria Math" panose="02040503050406030204" pitchFamily="18" charset="0"/>
                            <a:ea typeface="Courier" charset="0"/>
                            <a:cs typeface="Courier" charset="0"/>
                          </a:rPr>
                        </m:ctrlPr>
                      </m:sSubPr>
                      <m:e>
                        <m:r>
                          <a:rPr lang="en-US" sz="2000" b="0" i="1" smtClean="0">
                            <a:latin typeface="Cambria Math" charset="0"/>
                            <a:ea typeface="Courier" charset="0"/>
                            <a:cs typeface="Courier" charset="0"/>
                          </a:rPr>
                          <m:t>𝐿</m:t>
                        </m:r>
                      </m:e>
                      <m:sub>
                        <m:r>
                          <a:rPr lang="en-US" sz="2000" b="0" i="1" smtClean="0">
                            <a:latin typeface="Cambria Math" charset="0"/>
                            <a:ea typeface="Courier" charset="0"/>
                            <a:cs typeface="Courier" charset="0"/>
                          </a:rPr>
                          <m:t>𝑀𝑆𝐸</m:t>
                        </m:r>
                      </m:sub>
                    </m:sSub>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𝜆</m:t>
                    </m:r>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𝑘</m:t>
                    </m:r>
                    <m:r>
                      <a:rPr lang="en-US" sz="2000" b="0" i="1" smtClean="0">
                        <a:latin typeface="Cambria Math" charset="0"/>
                        <a:ea typeface="Courier" charset="0"/>
                        <a:cs typeface="Courier" charset="0"/>
                      </a:rPr>
                      <m:t>)</m:t>
                    </m:r>
                  </m:oMath>
                </a14:m>
                <a:r>
                  <a:rPr lang="en-US" sz="2000" dirty="0">
                    <a:latin typeface="Courier" charset="0"/>
                    <a:ea typeface="Courier" charset="0"/>
                    <a:cs typeface="Courier" charset="0"/>
                  </a:rPr>
                  <a:t> for each </a:t>
                </a:r>
                <a14:m>
                  <m:oMath xmlns:m="http://schemas.openxmlformats.org/officeDocument/2006/math">
                    <m:r>
                      <a:rPr lang="en-US" sz="2000" i="1">
                        <a:latin typeface="Cambria Math" charset="0"/>
                        <a:ea typeface="Courier" charset="0"/>
                        <a:cs typeface="Courier" charset="0"/>
                      </a:rPr>
                      <m:t>𝜆</m:t>
                    </m:r>
                  </m:oMath>
                </a14:m>
                <a:r>
                  <a:rPr lang="en-US" sz="2000" dirty="0">
                    <a:latin typeface="Courier" charset="0"/>
                    <a:ea typeface="Courier" charset="0"/>
                    <a:cs typeface="Courier" charset="0"/>
                  </a:rPr>
                  <a:t>, </a:t>
                </a:r>
                <a14:m>
                  <m:oMath xmlns:m="http://schemas.openxmlformats.org/officeDocument/2006/math">
                    <m:sSub>
                      <m:sSubPr>
                        <m:ctrlPr>
                          <a:rPr lang="en-US" sz="2000" i="1" smtClean="0">
                            <a:latin typeface="Cambria Math" panose="02040503050406030204" pitchFamily="18" charset="0"/>
                            <a:ea typeface="Courier" charset="0"/>
                            <a:cs typeface="Courier" charset="0"/>
                          </a:rPr>
                        </m:ctrlPr>
                      </m:sSubPr>
                      <m:e>
                        <m:sSub>
                          <m:sSubPr>
                            <m:ctrlPr>
                              <a:rPr lang="en-US" sz="2000" b="0" i="1" dirty="0" smtClean="0">
                                <a:latin typeface="Cambria Math" panose="02040503050406030204" pitchFamily="18" charset="0"/>
                                <a:ea typeface="Courier" charset="0"/>
                                <a:cs typeface="Courier" charset="0"/>
                              </a:rPr>
                            </m:ctrlPr>
                          </m:sSubPr>
                          <m:e>
                            <m:acc>
                              <m:accPr>
                                <m:chr m:val="̅"/>
                                <m:ctrlPr>
                                  <a:rPr lang="en-US" sz="2000" b="0" i="1" dirty="0" smtClean="0">
                                    <a:latin typeface="Cambria Math" panose="02040503050406030204" pitchFamily="18" charset="0"/>
                                    <a:ea typeface="Courier" charset="0"/>
                                    <a:cs typeface="Courier" charset="0"/>
                                  </a:rPr>
                                </m:ctrlPr>
                              </m:accPr>
                              <m:e>
                                <m:r>
                                  <a:rPr lang="en-US" sz="2000" b="0" i="1" dirty="0" smtClean="0">
                                    <a:latin typeface="Cambria Math" charset="0"/>
                                    <a:ea typeface="Courier" charset="0"/>
                                    <a:cs typeface="Courier" charset="0"/>
                                  </a:rPr>
                                  <m:t>𝐿</m:t>
                                </m:r>
                              </m:e>
                            </m:acc>
                          </m:e>
                          <m:sub>
                            <m:r>
                              <a:rPr lang="en-US" sz="2000" b="0" i="1" dirty="0" smtClean="0">
                                <a:latin typeface="Cambria Math" charset="0"/>
                                <a:ea typeface="Courier" charset="0"/>
                                <a:cs typeface="Courier" charset="0"/>
                              </a:rPr>
                              <m:t>𝑀𝑆𝐸</m:t>
                            </m:r>
                          </m:sub>
                        </m:sSub>
                        <m:d>
                          <m:dPr>
                            <m:ctrlPr>
                              <a:rPr lang="en-US" sz="2000" b="0" i="1" dirty="0" smtClean="0">
                                <a:latin typeface="Cambria Math" panose="02040503050406030204" pitchFamily="18" charset="0"/>
                                <a:ea typeface="Courier" charset="0"/>
                                <a:cs typeface="Courier" charset="0"/>
                              </a:rPr>
                            </m:ctrlPr>
                          </m:dPr>
                          <m:e>
                            <m:r>
                              <a:rPr lang="en-US" sz="2000" b="0" i="1" dirty="0" smtClean="0">
                                <a:latin typeface="Cambria Math" charset="0"/>
                                <a:ea typeface="Courier" charset="0"/>
                                <a:cs typeface="Courier" charset="0"/>
                              </a:rPr>
                              <m:t>𝜆</m:t>
                            </m:r>
                          </m:e>
                        </m:d>
                      </m:e>
                      <m:sub/>
                    </m:sSub>
                  </m:oMath>
                </a14:m>
                <a:r>
                  <a:rPr lang="en-US" sz="2000" dirty="0">
                    <a:latin typeface="Courier" charset="0"/>
                    <a:ea typeface="Courier" charset="0"/>
                    <a:cs typeface="Courier" charset="0"/>
                  </a:rPr>
                  <a:t>.  </a:t>
                </a:r>
              </a:p>
              <a:p>
                <a:pPr marL="457200" indent="-457200">
                  <a:buFont typeface="+mj-lt"/>
                  <a:buAutoNum type="arabicPeriod"/>
                </a:pPr>
                <a:r>
                  <a:rPr lang="en-US" sz="2000" dirty="0">
                    <a:latin typeface="Courier" charset="0"/>
                    <a:ea typeface="Courier" charset="0"/>
                    <a:cs typeface="Courier" charset="0"/>
                  </a:rPr>
                  <a:t>Find the </a:t>
                </a:r>
                <a14:m>
                  <m:oMath xmlns:m="http://schemas.openxmlformats.org/officeDocument/2006/math">
                    <m:r>
                      <a:rPr lang="en-US" sz="2000" i="1">
                        <a:latin typeface="Cambria Math" charset="0"/>
                        <a:ea typeface="Courier" charset="0"/>
                        <a:cs typeface="Courier" charset="0"/>
                      </a:rPr>
                      <m:t>𝜆</m:t>
                    </m:r>
                  </m:oMath>
                </a14:m>
                <a:r>
                  <a:rPr lang="en-US" sz="2000" dirty="0">
                    <a:latin typeface="Courier" charset="0"/>
                    <a:ea typeface="Courier" charset="0"/>
                    <a:cs typeface="Courier" charset="0"/>
                  </a:rPr>
                  <a:t> that minimizes the </a:t>
                </a:r>
                <a14:m>
                  <m:oMath xmlns:m="http://schemas.openxmlformats.org/officeDocument/2006/math">
                    <m:sSub>
                      <m:sSubPr>
                        <m:ctrlPr>
                          <a:rPr lang="en-US" sz="2000" i="1">
                            <a:latin typeface="Cambria Math" panose="02040503050406030204" pitchFamily="18" charset="0"/>
                            <a:ea typeface="Courier" charset="0"/>
                            <a:cs typeface="Courier" charset="0"/>
                          </a:rPr>
                        </m:ctrlPr>
                      </m:sSubPr>
                      <m:e>
                        <m:sSub>
                          <m:sSubPr>
                            <m:ctrlPr>
                              <a:rPr lang="en-US" sz="2000" i="1" dirty="0">
                                <a:latin typeface="Cambria Math" panose="02040503050406030204" pitchFamily="18" charset="0"/>
                                <a:ea typeface="Courier" charset="0"/>
                                <a:cs typeface="Courier" charset="0"/>
                              </a:rPr>
                            </m:ctrlPr>
                          </m:sSubPr>
                          <m:e>
                            <m:acc>
                              <m:accPr>
                                <m:chr m:val="̅"/>
                                <m:ctrlPr>
                                  <a:rPr lang="en-US" sz="2000" i="1" dirty="0">
                                    <a:latin typeface="Cambria Math" panose="02040503050406030204" pitchFamily="18" charset="0"/>
                                    <a:ea typeface="Courier" charset="0"/>
                                    <a:cs typeface="Courier" charset="0"/>
                                  </a:rPr>
                                </m:ctrlPr>
                              </m:accPr>
                              <m:e>
                                <m:r>
                                  <a:rPr lang="en-US" sz="2000" i="1" dirty="0">
                                    <a:latin typeface="Cambria Math" charset="0"/>
                                    <a:ea typeface="Courier" charset="0"/>
                                    <a:cs typeface="Courier" charset="0"/>
                                  </a:rPr>
                                  <m:t>𝐿</m:t>
                                </m:r>
                              </m:e>
                            </m:acc>
                          </m:e>
                          <m:sub>
                            <m:r>
                              <a:rPr lang="en-US" sz="2000" i="1" dirty="0">
                                <a:latin typeface="Cambria Math" charset="0"/>
                                <a:ea typeface="Courier" charset="0"/>
                                <a:cs typeface="Courier" charset="0"/>
                              </a:rPr>
                              <m:t>𝑀𝑆𝐸</m:t>
                            </m:r>
                          </m:sub>
                        </m:sSub>
                        <m:d>
                          <m:dPr>
                            <m:ctrlPr>
                              <a:rPr lang="en-US" sz="2000" i="1" dirty="0">
                                <a:latin typeface="Cambria Math" panose="02040503050406030204" pitchFamily="18" charset="0"/>
                                <a:ea typeface="Courier" charset="0"/>
                                <a:cs typeface="Courier" charset="0"/>
                              </a:rPr>
                            </m:ctrlPr>
                          </m:dPr>
                          <m:e>
                            <m:r>
                              <a:rPr lang="en-US" sz="2000" i="1" dirty="0">
                                <a:latin typeface="Cambria Math" charset="0"/>
                                <a:ea typeface="Courier" charset="0"/>
                                <a:cs typeface="Courier" charset="0"/>
                              </a:rPr>
                              <m:t>𝜆</m:t>
                            </m:r>
                          </m:e>
                        </m:d>
                      </m:e>
                      <m:sub/>
                    </m:sSub>
                  </m:oMath>
                </a14:m>
                <a:r>
                  <a:rPr lang="en-US" sz="2000" dirty="0">
                    <a:latin typeface="Courier" charset="0"/>
                    <a:ea typeface="Courier" charset="0"/>
                    <a:cs typeface="Courier" charset="0"/>
                  </a:rPr>
                  <a:t>,  resulting to </a:t>
                </a:r>
                <a14:m>
                  <m:oMath xmlns:m="http://schemas.openxmlformats.org/officeDocument/2006/math">
                    <m:sSub>
                      <m:sSubPr>
                        <m:ctrlPr>
                          <a:rPr lang="en-US" sz="2000" b="0" i="1" smtClean="0">
                            <a:latin typeface="Cambria Math" panose="02040503050406030204" pitchFamily="18" charset="0"/>
                            <a:ea typeface="Courier" charset="0"/>
                            <a:cs typeface="Courier" charset="0"/>
                          </a:rPr>
                        </m:ctrlPr>
                      </m:sSubPr>
                      <m:e>
                        <m:r>
                          <a:rPr lang="en-US" sz="2000" i="1">
                            <a:latin typeface="Cambria Math" charset="0"/>
                            <a:ea typeface="Courier" charset="0"/>
                            <a:cs typeface="Courier" charset="0"/>
                          </a:rPr>
                          <m:t>𝜆</m:t>
                        </m:r>
                      </m:e>
                      <m:sub>
                        <m:r>
                          <a:rPr lang="en-US" sz="2000" b="0" i="1" smtClean="0">
                            <a:latin typeface="Cambria Math" charset="0"/>
                            <a:ea typeface="Courier" charset="0"/>
                            <a:cs typeface="Courier" charset="0"/>
                          </a:rPr>
                          <m:t>𝑟𝑖𝑑𝑔𝑒</m:t>
                        </m:r>
                      </m:sub>
                    </m:sSub>
                  </m:oMath>
                </a14:m>
                <a:r>
                  <a:rPr lang="en-US" sz="2000" dirty="0">
                    <a:latin typeface="Courier" charset="0"/>
                    <a:ea typeface="Courier" charset="0"/>
                    <a:cs typeface="Courier" charset="0"/>
                  </a:rPr>
                  <a:t>.</a:t>
                </a:r>
              </a:p>
              <a:p>
                <a:pPr marL="457200" indent="-457200">
                  <a:buFont typeface="+mj-lt"/>
                  <a:buAutoNum type="arabicPeriod"/>
                </a:pPr>
                <a:r>
                  <a:rPr lang="en-US" sz="2000" dirty="0">
                    <a:latin typeface="Courier" charset="0"/>
                    <a:ea typeface="Courier" charset="0"/>
                    <a:cs typeface="Courier" charset="0"/>
                  </a:rPr>
                  <a:t>Refit the model using the full </a:t>
                </a:r>
                <a:r>
                  <a:rPr lang="en-US" sz="2000" dirty="0"/>
                  <a:t>training data, </a:t>
                </a:r>
                <a:r>
                  <a:rPr lang="en-US" sz="2000" dirty="0">
                    <a:latin typeface="Courier" charset="0"/>
                    <a:ea typeface="Courier" charset="0"/>
                    <a:cs typeface="Courier" charset="0"/>
                  </a:rPr>
                  <a:t> </a:t>
                </a:r>
                <a14:m>
                  <m:oMath xmlns:m="http://schemas.openxmlformats.org/officeDocument/2006/math">
                    <m:r>
                      <a:rPr lang="en-US" sz="2000" i="1">
                        <a:latin typeface="Cambria Math" charset="0"/>
                        <a:ea typeface="Courier" charset="0"/>
                        <a:cs typeface="Courier" charset="0"/>
                      </a:rPr>
                      <m:t>{</m:t>
                    </m:r>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𝑡𝑟𝑎𝑖𝑛</m:t>
                        </m:r>
                      </m:sub>
                    </m:sSub>
                    <m:r>
                      <a:rPr lang="en-US" sz="2000" i="1">
                        <a:latin typeface="Cambria Math" charset="0"/>
                        <a:ea typeface="Courier" charset="0"/>
                        <a:cs typeface="Courier" charset="0"/>
                      </a:rPr>
                      <m:t>,</m:t>
                    </m:r>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𝑣𝑎𝑙</m:t>
                        </m:r>
                      </m:sub>
                    </m:sSub>
                  </m:oMath>
                </a14:m>
                <a:r>
                  <a:rPr lang="en-US" sz="2000" dirty="0"/>
                  <a:t> },  resulting to </a:t>
                </a:r>
                <a14:m>
                  <m:oMath xmlns:m="http://schemas.openxmlformats.org/officeDocument/2006/math">
                    <m:r>
                      <a:rPr lang="en-US" sz="2000" i="1" dirty="0">
                        <a:latin typeface="Cambria Math" charset="0"/>
                        <a:ea typeface="Courier" charset="0"/>
                        <a:cs typeface="Courier" charset="0"/>
                      </a:rPr>
                      <m:t> </m:t>
                    </m:r>
                    <m:sSub>
                      <m:sSubPr>
                        <m:ctrlPr>
                          <a:rPr lang="en-US" sz="2000" i="1" dirty="0">
                            <a:latin typeface="Cambria Math" panose="02040503050406030204" pitchFamily="18" charset="0"/>
                            <a:ea typeface="Courier" charset="0"/>
                            <a:cs typeface="Courier" charset="0"/>
                          </a:rPr>
                        </m:ctrlPr>
                      </m:sSubPr>
                      <m:e>
                        <m:acc>
                          <m:accPr>
                            <m:chr m:val="̂"/>
                            <m:ctrlPr>
                              <a:rPr lang="en-US" sz="2000" i="1">
                                <a:latin typeface="Cambria Math" panose="02040503050406030204" pitchFamily="18" charset="0"/>
                                <a:ea typeface="Courier" charset="0"/>
                                <a:cs typeface="Courier" charset="0"/>
                              </a:rPr>
                            </m:ctrlPr>
                          </m:accPr>
                          <m:e>
                            <m:r>
                              <a:rPr lang="en-US" sz="2000" i="1">
                                <a:latin typeface="Cambria Math" charset="0"/>
                                <a:ea typeface="Courier" charset="0"/>
                                <a:cs typeface="Courier" charset="0"/>
                              </a:rPr>
                              <m:t>𝛽</m:t>
                            </m:r>
                          </m:e>
                        </m:acc>
                        <m:r>
                          <a:rPr lang="en-US" sz="2000" i="1">
                            <a:latin typeface="Cambria Math" charset="0"/>
                            <a:ea typeface="Courier" charset="0"/>
                            <a:cs typeface="Courier" charset="0"/>
                          </a:rPr>
                          <m:t> </m:t>
                        </m:r>
                      </m:e>
                      <m:sub>
                        <m:r>
                          <a:rPr lang="en-US" sz="2000" b="0" i="1"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d>
                      <m:dPr>
                        <m:ctrlPr>
                          <a:rPr lang="en-US" sz="2000" i="1" dirty="0">
                            <a:latin typeface="Cambria Math" panose="02040503050406030204" pitchFamily="18" charset="0"/>
                            <a:ea typeface="Courier" charset="0"/>
                            <a:cs typeface="Courier" charset="0"/>
                          </a:rPr>
                        </m:ctrlPr>
                      </m:dPr>
                      <m:e>
                        <m:sSub>
                          <m:sSubPr>
                            <m:ctrlPr>
                              <a:rPr lang="en-US" sz="2000" i="1" dirty="0">
                                <a:latin typeface="Cambria Math" panose="02040503050406030204" pitchFamily="18" charset="0"/>
                                <a:ea typeface="Courier" charset="0"/>
                                <a:cs typeface="Courier" charset="0"/>
                              </a:rPr>
                            </m:ctrlPr>
                          </m:sSubPr>
                          <m:e>
                            <m:r>
                              <a:rPr lang="en-US" sz="2000" i="1" dirty="0">
                                <a:latin typeface="Cambria Math" charset="0"/>
                                <a:ea typeface="Courier" charset="0"/>
                                <a:cs typeface="Courier" charset="0"/>
                              </a:rPr>
                              <m:t>𝜆</m:t>
                            </m:r>
                          </m:e>
                          <m:sub>
                            <m:r>
                              <a:rPr lang="en-US" sz="2000" b="0" i="1" dirty="0"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e>
                    </m:d>
                  </m:oMath>
                </a14:m>
                <a:endParaRPr lang="en-US" sz="2000" dirty="0"/>
              </a:p>
              <a:p>
                <a:pPr marL="457200" indent="-457200">
                  <a:buFont typeface="+mj-lt"/>
                  <a:buAutoNum type="arabicPeriod"/>
                </a:pPr>
                <a:r>
                  <a:rPr lang="en-US" sz="2000" dirty="0">
                    <a:latin typeface="Courier" charset="0"/>
                    <a:ea typeface="Courier" charset="0"/>
                    <a:cs typeface="Courier" charset="0"/>
                  </a:rPr>
                  <a:t>report MSE or R</a:t>
                </a:r>
                <a:r>
                  <a:rPr lang="en-US" sz="2000" baseline="30000" dirty="0">
                    <a:latin typeface="Courier" charset="0"/>
                    <a:ea typeface="Courier" charset="0"/>
                    <a:cs typeface="Courier" charset="0"/>
                  </a:rPr>
                  <a:t>2 </a:t>
                </a:r>
                <a:r>
                  <a:rPr lang="en-US" sz="2000" dirty="0">
                    <a:latin typeface="Courier" charset="0"/>
                    <a:ea typeface="Courier" charset="0"/>
                    <a:cs typeface="Courier" charset="0"/>
                  </a:rPr>
                  <a:t>on </a:t>
                </a:r>
                <a14:m>
                  <m:oMath xmlns:m="http://schemas.openxmlformats.org/officeDocument/2006/math">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𝑡𝑒𝑠𝑡</m:t>
                        </m:r>
                      </m:sub>
                    </m:sSub>
                  </m:oMath>
                </a14:m>
                <a:r>
                  <a:rPr lang="en-US" sz="2000" dirty="0">
                    <a:latin typeface="Courier" charset="0"/>
                    <a:ea typeface="Courier" charset="0"/>
                    <a:cs typeface="Courier" charset="0"/>
                  </a:rPr>
                  <a:t> given the </a:t>
                </a:r>
                <a14:m>
                  <m:oMath xmlns:m="http://schemas.openxmlformats.org/officeDocument/2006/math">
                    <m:sSub>
                      <m:sSubPr>
                        <m:ctrlPr>
                          <a:rPr lang="en-US" sz="2000" i="1" dirty="0">
                            <a:latin typeface="Cambria Math" panose="02040503050406030204" pitchFamily="18" charset="0"/>
                            <a:ea typeface="Courier" charset="0"/>
                            <a:cs typeface="Courier" charset="0"/>
                          </a:rPr>
                        </m:ctrlPr>
                      </m:sSubPr>
                      <m:e>
                        <m:acc>
                          <m:accPr>
                            <m:chr m:val="̂"/>
                            <m:ctrlPr>
                              <a:rPr lang="en-US" sz="2000" i="1">
                                <a:latin typeface="Cambria Math" panose="02040503050406030204" pitchFamily="18" charset="0"/>
                                <a:ea typeface="Courier" charset="0"/>
                                <a:cs typeface="Courier" charset="0"/>
                              </a:rPr>
                            </m:ctrlPr>
                          </m:accPr>
                          <m:e>
                            <m:r>
                              <a:rPr lang="en-US" sz="2000" i="1">
                                <a:latin typeface="Cambria Math" charset="0"/>
                                <a:ea typeface="Courier" charset="0"/>
                                <a:cs typeface="Courier" charset="0"/>
                              </a:rPr>
                              <m:t>𝛽</m:t>
                            </m:r>
                          </m:e>
                        </m:acc>
                      </m:e>
                      <m:sub>
                        <m:r>
                          <a:rPr lang="en-US" sz="2000" b="0" i="1"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d>
                      <m:dPr>
                        <m:ctrlPr>
                          <a:rPr lang="en-US" sz="2000" i="1" dirty="0">
                            <a:latin typeface="Cambria Math" panose="02040503050406030204" pitchFamily="18" charset="0"/>
                            <a:ea typeface="Courier" charset="0"/>
                            <a:cs typeface="Courier" charset="0"/>
                          </a:rPr>
                        </m:ctrlPr>
                      </m:dPr>
                      <m:e>
                        <m:sSub>
                          <m:sSubPr>
                            <m:ctrlPr>
                              <a:rPr lang="en-US" sz="2000" i="1" dirty="0">
                                <a:latin typeface="Cambria Math" panose="02040503050406030204" pitchFamily="18" charset="0"/>
                                <a:ea typeface="Courier" charset="0"/>
                                <a:cs typeface="Courier" charset="0"/>
                              </a:rPr>
                            </m:ctrlPr>
                          </m:sSubPr>
                          <m:e>
                            <m:r>
                              <a:rPr lang="en-US" sz="2000" i="1" dirty="0">
                                <a:latin typeface="Cambria Math" charset="0"/>
                                <a:ea typeface="Courier" charset="0"/>
                                <a:cs typeface="Courier" charset="0"/>
                              </a:rPr>
                              <m:t>𝜆</m:t>
                            </m:r>
                          </m:e>
                          <m:sub>
                            <m:r>
                              <a:rPr lang="en-US" sz="2000" b="0" i="1" dirty="0"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e>
                    </m:d>
                  </m:oMath>
                </a14:m>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latin typeface="Courier" charset="0"/>
                  <a:ea typeface="Courier" charset="0"/>
                  <a:cs typeface="Courier" charset="0"/>
                </a:endParaRPr>
              </a:p>
              <a:p>
                <a:pPr marL="457200" indent="-457200">
                  <a:buFont typeface="+mj-lt"/>
                  <a:buAutoNum type="arabicPeriod"/>
                </a:pPr>
                <a:endParaRPr lang="en-US" sz="2000" dirty="0">
                  <a:latin typeface="Courier" charset="0"/>
                  <a:ea typeface="Courier" charset="0"/>
                  <a:cs typeface="Courier"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5003" y="989759"/>
                <a:ext cx="11021993" cy="2111143"/>
              </a:xfrm>
              <a:blipFill rotWithShape="0">
                <a:blip r:embed="rId2"/>
                <a:stretch>
                  <a:fillRect l="-608" t="-2017" r="-55" b="-1492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9258126" y="84909"/>
              <a:ext cx="2779649"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473329">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354419">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1</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334836088"/>
                  </p:ext>
                </p:extLst>
              </p:nvPr>
            </p:nvGraphicFramePr>
            <p:xfrm>
              <a:off x="9258126" y="84909"/>
              <a:ext cx="2779649" cy="1828800"/>
            </p:xfrm>
            <a:graphic>
              <a:graphicData uri="http://schemas.openxmlformats.org/drawingml/2006/table">
                <a:tbl>
                  <a:tblPr firstRow="1" bandRow="1">
                    <a:tableStyleId>{793D81CF-94F2-401A-BA57-92F5A7B2D0C5}</a:tableStyleId>
                  </a:tblPr>
                  <a:tblGrid>
                    <a:gridCol w="576580"/>
                    <a:gridCol w="576580"/>
                    <a:gridCol w="473329"/>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3"/>
                          <a:stretch>
                            <a:fillRect l="-101053" t="-8333" r="-283158" b="-406667"/>
                          </a:stretch>
                        </a:blipFill>
                      </a:tcPr>
                    </a:tc>
                    <a:tc>
                      <a:txBody>
                        <a:bodyPr/>
                        <a:lstStyle/>
                        <a:p>
                          <a:endParaRPr lang="en-US"/>
                        </a:p>
                      </a:txBody>
                      <a:tcPr>
                        <a:blipFill rotWithShape="0">
                          <a:blip r:embed="rId3"/>
                          <a:stretch>
                            <a:fillRect l="-248052" t="-8333" r="-249351" b="-406667"/>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3"/>
                          <a:stretch>
                            <a:fillRect l="-382105" t="-8333" r="-2105" b="-406667"/>
                          </a:stretch>
                        </a:blipFill>
                      </a:tcPr>
                    </a:tc>
                  </a:tr>
                  <a:tr h="365760">
                    <a:tc>
                      <a:txBody>
                        <a:bodyPr/>
                        <a:lstStyle/>
                        <a:p>
                          <a:endParaRPr lang="en-US"/>
                        </a:p>
                      </a:txBody>
                      <a:tcPr>
                        <a:blipFill rotWithShape="0">
                          <a:blip r:embed="rId3"/>
                          <a:stretch>
                            <a:fillRect l="-1053" t="-108333" r="-383158" b="-306667"/>
                          </a:stretch>
                        </a:blip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3"/>
                          <a:stretch>
                            <a:fillRect l="-1053" t="-204918" r="-383158" b="-201639"/>
                          </a:stretch>
                        </a:blip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r h="365760">
                    <a:tc>
                      <a:txBody>
                        <a:bodyPr/>
                        <a:lstStyle/>
                        <a:p>
                          <a:endParaRPr lang="en-US"/>
                        </a:p>
                      </a:txBody>
                      <a:tcPr>
                        <a:blipFill rotWithShape="0">
                          <a:blip r:embed="rId3"/>
                          <a:stretch>
                            <a:fillRect l="-1053" t="-410000" r="-383158" b="-5000"/>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9175198" y="69407"/>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354419">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79094933"/>
                  </p:ext>
                </p:extLst>
              </p:nvPr>
            </p:nvGraphicFramePr>
            <p:xfrm>
              <a:off x="9175198" y="69407"/>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4"/>
                          <a:stretch>
                            <a:fillRect l="-101053" t="-8333" r="-301053" b="-405000"/>
                          </a:stretch>
                        </a:blipFill>
                      </a:tcPr>
                    </a:tc>
                    <a:tc>
                      <a:txBody>
                        <a:bodyPr/>
                        <a:lstStyle/>
                        <a:p>
                          <a:endParaRPr lang="en-US"/>
                        </a:p>
                      </a:txBody>
                      <a:tcPr>
                        <a:blipFill rotWithShape="0">
                          <a:blip r:embed="rId4"/>
                          <a:stretch>
                            <a:fillRect l="-203191" t="-8333" r="-204255" b="-405000"/>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4"/>
                          <a:stretch>
                            <a:fillRect l="-400000" t="-8333" r="-2105" b="-405000"/>
                          </a:stretch>
                        </a:blipFill>
                      </a:tcPr>
                    </a:tc>
                  </a:tr>
                  <a:tr h="365760">
                    <a:tc>
                      <a:txBody>
                        <a:bodyPr/>
                        <a:lstStyle/>
                        <a:p>
                          <a:endParaRPr lang="en-US"/>
                        </a:p>
                      </a:txBody>
                      <a:tcPr>
                        <a:blipFill rotWithShape="0">
                          <a:blip r:embed="rId4"/>
                          <a:stretch>
                            <a:fillRect l="-1053" t="-108333" r="-401053" b="-305000"/>
                          </a:stretch>
                        </a:blip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4"/>
                          <a:stretch>
                            <a:fillRect l="-1053" t="-204918" r="-401053" b="-200000"/>
                          </a:stretch>
                        </a:blip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65760">
                    <a:tc>
                      <a:txBody>
                        <a:bodyPr/>
                        <a:lstStyle/>
                        <a:p>
                          <a:endParaRPr lang="en-US"/>
                        </a:p>
                      </a:txBody>
                      <a:tcPr>
                        <a:blipFill rotWithShape="0">
                          <a:blip r:embed="rId4"/>
                          <a:stretch>
                            <a:fillRect l="-1053" t="-410000" r="-401053" b="-3333"/>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9175198" y="53905"/>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354419">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74330548"/>
                  </p:ext>
                </p:extLst>
              </p:nvPr>
            </p:nvGraphicFramePr>
            <p:xfrm>
              <a:off x="9175198" y="53905"/>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5"/>
                          <a:stretch>
                            <a:fillRect l="-101053" t="-8333" r="-301053" b="-405000"/>
                          </a:stretch>
                        </a:blipFill>
                      </a:tcPr>
                    </a:tc>
                    <a:tc>
                      <a:txBody>
                        <a:bodyPr/>
                        <a:lstStyle/>
                        <a:p>
                          <a:endParaRPr lang="en-US"/>
                        </a:p>
                      </a:txBody>
                      <a:tcPr>
                        <a:blipFill rotWithShape="0">
                          <a:blip r:embed="rId5"/>
                          <a:stretch>
                            <a:fillRect l="-203191" t="-8333" r="-204255" b="-405000"/>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5"/>
                          <a:stretch>
                            <a:fillRect l="-400000" t="-8333" r="-2105" b="-405000"/>
                          </a:stretch>
                        </a:blipFill>
                      </a:tcPr>
                    </a:tc>
                  </a:tr>
                  <a:tr h="365760">
                    <a:tc>
                      <a:txBody>
                        <a:bodyPr/>
                        <a:lstStyle/>
                        <a:p>
                          <a:endParaRPr lang="en-US"/>
                        </a:p>
                      </a:txBody>
                      <a:tcPr>
                        <a:blipFill rotWithShape="0">
                          <a:blip r:embed="rId5"/>
                          <a:stretch>
                            <a:fillRect l="-1053" t="-108333" r="-401053" b="-305000"/>
                          </a:stretch>
                        </a:blip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5"/>
                          <a:stretch>
                            <a:fillRect l="-1053" t="-204918" r="-401053" b="-200000"/>
                          </a:stretch>
                        </a:blip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65760">
                    <a:tc>
                      <a:txBody>
                        <a:bodyPr/>
                        <a:lstStyle/>
                        <a:p>
                          <a:endParaRPr lang="en-US"/>
                        </a:p>
                      </a:txBody>
                      <a:tcPr>
                        <a:blipFill rotWithShape="0">
                          <a:blip r:embed="rId5"/>
                          <a:stretch>
                            <a:fillRect l="-1053" t="-410000" r="-401053" b="-3333"/>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9195519" y="77477"/>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26130127"/>
                  </p:ext>
                </p:extLst>
              </p:nvPr>
            </p:nvGraphicFramePr>
            <p:xfrm>
              <a:off x="9195519" y="77477"/>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6"/>
                          <a:stretch>
                            <a:fillRect l="-101053" t="-8333" r="-301053" b="-405000"/>
                          </a:stretch>
                        </a:blipFill>
                      </a:tcPr>
                    </a:tc>
                    <a:tc>
                      <a:txBody>
                        <a:bodyPr/>
                        <a:lstStyle/>
                        <a:p>
                          <a:endParaRPr lang="en-US"/>
                        </a:p>
                      </a:txBody>
                      <a:tcPr>
                        <a:blipFill rotWithShape="0">
                          <a:blip r:embed="rId6"/>
                          <a:stretch>
                            <a:fillRect l="-203191" t="-8333" r="-204255" b="-405000"/>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6"/>
                          <a:stretch>
                            <a:fillRect l="-400000" t="-8333" r="-2105" b="-405000"/>
                          </a:stretch>
                        </a:blipFill>
                      </a:tcPr>
                    </a:tc>
                  </a:tr>
                  <a:tr h="365760">
                    <a:tc>
                      <a:txBody>
                        <a:bodyPr/>
                        <a:lstStyle/>
                        <a:p>
                          <a:endParaRPr lang="en-US"/>
                        </a:p>
                      </a:txBody>
                      <a:tcPr>
                        <a:blipFill rotWithShape="0">
                          <a:blip r:embed="rId6"/>
                          <a:stretch>
                            <a:fillRect l="-1053" t="-108333" r="-401053" b="-305000"/>
                          </a:stretch>
                        </a:blipFill>
                      </a:tcPr>
                    </a:tc>
                    <a:tc>
                      <a:txBody>
                        <a:bodyPr/>
                        <a:lstStyle/>
                        <a:p>
                          <a:endParaRPr lang="en-US"/>
                        </a:p>
                      </a:txBody>
                      <a:tcPr>
                        <a:blipFill rotWithShape="0">
                          <a:blip r:embed="rId6"/>
                          <a:stretch>
                            <a:fillRect l="-101053" t="-108333" r="-301053" b="-305000"/>
                          </a:stretch>
                        </a:blipFill>
                      </a:tcPr>
                    </a:tc>
                    <a:tc>
                      <a:txBody>
                        <a:bodyPr/>
                        <a:lstStyle/>
                        <a:p>
                          <a:endParaRPr lang="en-US" dirty="0"/>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6"/>
                          <a:stretch>
                            <a:fillRect l="-1053" t="-204918" r="-401053" b="-200000"/>
                          </a:stretch>
                        </a:blip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65760">
                    <a:tc>
                      <a:txBody>
                        <a:bodyPr/>
                        <a:lstStyle/>
                        <a:p>
                          <a:endParaRPr lang="en-US"/>
                        </a:p>
                      </a:txBody>
                      <a:tcPr>
                        <a:blipFill rotWithShape="0">
                          <a:blip r:embed="rId6"/>
                          <a:stretch>
                            <a:fillRect l="-1053" t="-410000" r="-401053" b="-3333"/>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9185359" y="69407"/>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𝟏𝟐</m:t>
                                    </m:r>
                                  </m:sub>
                                </m:sSub>
                              </m:oMath>
                            </m:oMathPara>
                          </a14:m>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𝟐𝟏</m:t>
                                    </m:r>
                                  </m:sub>
                                </m:sSub>
                              </m:oMath>
                            </m:oMathPara>
                          </a14:m>
                          <a:endParaRPr lang="en-US" dirty="0"/>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r>
                            <a:rPr lang="en-US" dirty="0"/>
                            <a:t>..</a:t>
                          </a:r>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082380501"/>
                  </p:ext>
                </p:extLst>
              </p:nvPr>
            </p:nvGraphicFramePr>
            <p:xfrm>
              <a:off x="9185359" y="69407"/>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7"/>
                          <a:stretch>
                            <a:fillRect l="-101053" t="-8333" r="-301053" b="-426667"/>
                          </a:stretch>
                        </a:blipFill>
                      </a:tcPr>
                    </a:tc>
                    <a:tc>
                      <a:txBody>
                        <a:bodyPr/>
                        <a:lstStyle/>
                        <a:p>
                          <a:endParaRPr lang="en-US"/>
                        </a:p>
                      </a:txBody>
                      <a:tcPr>
                        <a:blipFill rotWithShape="0">
                          <a:blip r:embed="rId7"/>
                          <a:stretch>
                            <a:fillRect l="-203191" t="-8333" r="-204255" b="-426667"/>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7"/>
                          <a:stretch>
                            <a:fillRect l="-400000" t="-8333" r="-2105" b="-426667"/>
                          </a:stretch>
                        </a:blipFill>
                      </a:tcPr>
                    </a:tc>
                  </a:tr>
                  <a:tr h="365760">
                    <a:tc>
                      <a:txBody>
                        <a:bodyPr/>
                        <a:lstStyle/>
                        <a:p>
                          <a:endParaRPr lang="en-US"/>
                        </a:p>
                      </a:txBody>
                      <a:tcPr>
                        <a:blipFill rotWithShape="0">
                          <a:blip r:embed="rId7"/>
                          <a:stretch>
                            <a:fillRect l="-1053" t="-108333" r="-401053" b="-326667"/>
                          </a:stretch>
                        </a:blipFill>
                      </a:tcPr>
                    </a:tc>
                    <a:tc>
                      <a:txBody>
                        <a:bodyPr/>
                        <a:lstStyle/>
                        <a:p>
                          <a:endParaRPr lang="en-US"/>
                        </a:p>
                      </a:txBody>
                      <a:tcPr>
                        <a:blipFill rotWithShape="0">
                          <a:blip r:embed="rId7"/>
                          <a:stretch>
                            <a:fillRect l="-101053" t="-108333" r="-301053" b="-326667"/>
                          </a:stretch>
                        </a:blipFill>
                      </a:tcPr>
                    </a:tc>
                    <a:tc>
                      <a:txBody>
                        <a:bodyPr/>
                        <a:lstStyle/>
                        <a:p>
                          <a:endParaRPr lang="en-US"/>
                        </a:p>
                      </a:txBody>
                      <a:tcPr>
                        <a:blipFill rotWithShape="0">
                          <a:blip r:embed="rId7"/>
                          <a:stretch>
                            <a:fillRect l="-203191" t="-108333" r="-204255" b="-326667"/>
                          </a:stretch>
                        </a:blipFill>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7"/>
                          <a:stretch>
                            <a:fillRect l="-1053" t="-204918" r="-401053" b="-221311"/>
                          </a:stretch>
                        </a:blipFill>
                      </a:tcPr>
                    </a:tc>
                    <a:tc>
                      <a:txBody>
                        <a:bodyPr/>
                        <a:lstStyle/>
                        <a:p>
                          <a:endParaRPr lang="en-US"/>
                        </a:p>
                      </a:txBody>
                      <a:tcPr>
                        <a:blipFill rotWithShape="0">
                          <a:blip r:embed="rId7"/>
                          <a:stretch>
                            <a:fillRect l="-101053" t="-204918" r="-301053" b="-221311"/>
                          </a:stretch>
                        </a:blipFill>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r>
                            <a:rPr lang="en-US" dirty="0" smtClean="0"/>
                            <a:t>..</a:t>
                          </a:r>
                          <a:endParaRPr lang="en-US" dirty="0"/>
                        </a:p>
                      </a:txBody>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7"/>
                          <a:stretch>
                            <a:fillRect l="-1053" t="-410000" r="-401053" b="-25000"/>
                          </a:stretch>
                        </a:blipFill>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9205679" y="84909"/>
              <a:ext cx="2882900" cy="219456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𝟏𝟐</m:t>
                                    </m:r>
                                  </m:sub>
                                </m:sSub>
                              </m:oMath>
                            </m:oMathPara>
                          </a14:m>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𝟐𝟏</m:t>
                                    </m:r>
                                  </m:sub>
                                </m:sSub>
                              </m:oMath>
                            </m:oMathPara>
                          </a14:m>
                          <a:endParaRPr lang="en-US" dirty="0"/>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r>
                            <a:rPr lang="en-US" dirty="0"/>
                            <a:t>..</a:t>
                          </a:r>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val="10004"/>
                      </a:ext>
                    </a:extLst>
                  </a:tr>
                  <a:tr h="354419">
                    <a:tc>
                      <a:txBody>
                        <a:bodyPr/>
                        <a:lstStyle/>
                        <a:p>
                          <a:r>
                            <a:rPr lang="en-US" dirty="0">
                              <a:solidFill>
                                <a:schemeClr val="bg1"/>
                              </a:solidFill>
                            </a:rPr>
                            <a:t>E[]</a:t>
                          </a: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charset="0"/>
                                          </a:rPr>
                                          <m:t>𝑳</m:t>
                                        </m:r>
                                      </m:e>
                                    </m:acc>
                                  </m:e>
                                  <m:sub>
                                    <m:r>
                                      <a:rPr lang="en-US" b="1" i="1" smtClean="0">
                                        <a:solidFill>
                                          <a:srgbClr val="FF0000"/>
                                        </a:solidFill>
                                        <a:latin typeface="Cambria Math" charset="0"/>
                                      </a:rPr>
                                      <m:t>𝟐</m:t>
                                    </m:r>
                                  </m:sub>
                                </m:sSub>
                              </m:oMath>
                            </m:oMathPara>
                          </a14:m>
                          <a:endParaRPr lang="en-US" b="1" dirty="0"/>
                        </a:p>
                      </a:txBody>
                      <a:tcPr/>
                    </a:tc>
                    <a:tc>
                      <a:txBody>
                        <a:bodyPr/>
                        <a:lstStyle/>
                        <a:p>
                          <a:r>
                            <a:rPr lang="mr-IN" dirty="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𝑛</m:t>
                                    </m:r>
                                  </m:sub>
                                </m:sSub>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66211510"/>
                  </p:ext>
                </p:extLst>
              </p:nvPr>
            </p:nvGraphicFramePr>
            <p:xfrm>
              <a:off x="9205679" y="84909"/>
              <a:ext cx="2882900" cy="219456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8"/>
                          <a:stretch>
                            <a:fillRect l="-101053" t="-8333" r="-301053" b="-528333"/>
                          </a:stretch>
                        </a:blipFill>
                      </a:tcPr>
                    </a:tc>
                    <a:tc>
                      <a:txBody>
                        <a:bodyPr/>
                        <a:lstStyle/>
                        <a:p>
                          <a:endParaRPr lang="en-US"/>
                        </a:p>
                      </a:txBody>
                      <a:tcPr>
                        <a:blipFill rotWithShape="0">
                          <a:blip r:embed="rId8"/>
                          <a:stretch>
                            <a:fillRect l="-203191" t="-8333" r="-204255" b="-528333"/>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8"/>
                          <a:stretch>
                            <a:fillRect l="-400000" t="-8333" r="-2105" b="-528333"/>
                          </a:stretch>
                        </a:blipFill>
                      </a:tcPr>
                    </a:tc>
                  </a:tr>
                  <a:tr h="365760">
                    <a:tc>
                      <a:txBody>
                        <a:bodyPr/>
                        <a:lstStyle/>
                        <a:p>
                          <a:endParaRPr lang="en-US"/>
                        </a:p>
                      </a:txBody>
                      <a:tcPr>
                        <a:blipFill rotWithShape="0">
                          <a:blip r:embed="rId8"/>
                          <a:stretch>
                            <a:fillRect l="-1053" t="-108333" r="-401053" b="-428333"/>
                          </a:stretch>
                        </a:blipFill>
                      </a:tcPr>
                    </a:tc>
                    <a:tc>
                      <a:txBody>
                        <a:bodyPr/>
                        <a:lstStyle/>
                        <a:p>
                          <a:endParaRPr lang="en-US"/>
                        </a:p>
                      </a:txBody>
                      <a:tcPr>
                        <a:blipFill rotWithShape="0">
                          <a:blip r:embed="rId8"/>
                          <a:stretch>
                            <a:fillRect l="-101053" t="-108333" r="-301053" b="-428333"/>
                          </a:stretch>
                        </a:blipFill>
                      </a:tcPr>
                    </a:tc>
                    <a:tc>
                      <a:txBody>
                        <a:bodyPr/>
                        <a:lstStyle/>
                        <a:p>
                          <a:endParaRPr lang="en-US"/>
                        </a:p>
                      </a:txBody>
                      <a:tcPr>
                        <a:blipFill rotWithShape="0">
                          <a:blip r:embed="rId8"/>
                          <a:stretch>
                            <a:fillRect l="-203191" t="-108333" r="-204255" b="-428333"/>
                          </a:stretch>
                        </a:blipFill>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8"/>
                          <a:stretch>
                            <a:fillRect l="-1053" t="-204918" r="-401053" b="-321311"/>
                          </a:stretch>
                        </a:blipFill>
                      </a:tcPr>
                    </a:tc>
                    <a:tc>
                      <a:txBody>
                        <a:bodyPr/>
                        <a:lstStyle/>
                        <a:p>
                          <a:endParaRPr lang="en-US"/>
                        </a:p>
                      </a:txBody>
                      <a:tcPr>
                        <a:blipFill rotWithShape="0">
                          <a:blip r:embed="rId8"/>
                          <a:stretch>
                            <a:fillRect l="-101053" t="-204918" r="-301053" b="-321311"/>
                          </a:stretch>
                        </a:blipFill>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r>
                            <a:rPr lang="en-US" dirty="0" smtClean="0"/>
                            <a:t>..</a:t>
                          </a:r>
                          <a:endParaRPr lang="en-US" dirty="0"/>
                        </a:p>
                      </a:txBody>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8"/>
                          <a:stretch>
                            <a:fillRect l="-1053" t="-410000" r="-401053" b="-126667"/>
                          </a:stretch>
                        </a:blipFill>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r>
                  <a:tr h="365760">
                    <a:tc>
                      <a:txBody>
                        <a:bodyPr/>
                        <a:lstStyle/>
                        <a:p>
                          <a:r>
                            <a:rPr lang="en-US" dirty="0" smtClean="0">
                              <a:solidFill>
                                <a:schemeClr val="bg1"/>
                              </a:solidFill>
                            </a:rPr>
                            <a:t>E[]</a:t>
                          </a:r>
                          <a:endParaRPr lang="en-US" dirty="0">
                            <a:solidFill>
                              <a:schemeClr val="bg1"/>
                            </a:solidFill>
                          </a:endParaRPr>
                        </a:p>
                      </a:txBody>
                      <a:tcPr>
                        <a:solidFill>
                          <a:schemeClr val="tx1">
                            <a:lumMod val="75000"/>
                            <a:lumOff val="25000"/>
                          </a:schemeClr>
                        </a:solidFill>
                      </a:tcPr>
                    </a:tc>
                    <a:tc>
                      <a:txBody>
                        <a:bodyPr/>
                        <a:lstStyle/>
                        <a:p>
                          <a:endParaRPr lang="en-US"/>
                        </a:p>
                      </a:txBody>
                      <a:tcPr>
                        <a:blipFill rotWithShape="0">
                          <a:blip r:embed="rId8"/>
                          <a:stretch>
                            <a:fillRect l="-101053" t="-510000" r="-301053" b="-26667"/>
                          </a:stretch>
                        </a:blipFill>
                      </a:tcPr>
                    </a:tc>
                    <a:tc>
                      <a:txBody>
                        <a:bodyPr/>
                        <a:lstStyle/>
                        <a:p>
                          <a:endParaRPr lang="en-US"/>
                        </a:p>
                      </a:txBody>
                      <a:tcPr>
                        <a:blipFill rotWithShape="0">
                          <a:blip r:embed="rId8"/>
                          <a:stretch>
                            <a:fillRect l="-203191" t="-510000" r="-204255" b="-26667"/>
                          </a:stretch>
                        </a:blipFill>
                      </a:tcPr>
                    </a:tc>
                    <a:tc>
                      <a:txBody>
                        <a:bodyPr/>
                        <a:lstStyle/>
                        <a:p>
                          <a:r>
                            <a:rPr lang="mr-IN" dirty="0" smtClean="0"/>
                            <a:t>…</a:t>
                          </a:r>
                          <a:endParaRPr lang="en-US" dirty="0"/>
                        </a:p>
                      </a:txBody>
                      <a:tcPr/>
                    </a:tc>
                    <a:tc>
                      <a:txBody>
                        <a:bodyPr/>
                        <a:lstStyle/>
                        <a:p>
                          <a:endParaRPr lang="en-US"/>
                        </a:p>
                      </a:txBody>
                      <a:tcPr>
                        <a:blipFill rotWithShape="0">
                          <a:blip r:embed="rId8"/>
                          <a:stretch>
                            <a:fillRect l="-400000" t="-510000" r="-2105" b="-26667"/>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nvGraphicFramePr>
            <p:xfrm>
              <a:off x="9205679" y="53905"/>
              <a:ext cx="2882900" cy="219456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𝟏𝟐</m:t>
                                    </m:r>
                                  </m:sub>
                                </m:sSub>
                              </m:oMath>
                            </m:oMathPara>
                          </a14:m>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𝟐𝟏</m:t>
                                    </m:r>
                                  </m:sub>
                                </m:sSub>
                              </m:oMath>
                            </m:oMathPara>
                          </a14:m>
                          <a:endParaRPr lang="en-US" dirty="0"/>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r>
                            <a:rPr lang="en-US" dirty="0"/>
                            <a:t>..</a:t>
                          </a:r>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val="10004"/>
                      </a:ext>
                    </a:extLst>
                  </a:tr>
                  <a:tr h="354419">
                    <a:tc>
                      <a:txBody>
                        <a:bodyPr/>
                        <a:lstStyle/>
                        <a:p>
                          <a:r>
                            <a:rPr lang="en-US" dirty="0">
                              <a:solidFill>
                                <a:schemeClr val="bg1"/>
                              </a:solidFill>
                            </a:rPr>
                            <a:t>E[]</a:t>
                          </a: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2</m:t>
                                    </m:r>
                                  </m:sub>
                                </m:sSub>
                              </m:oMath>
                            </m:oMathPara>
                          </a14:m>
                          <a:endParaRPr lang="en-US" dirty="0"/>
                        </a:p>
                      </a:txBody>
                      <a:tcPr/>
                    </a:tc>
                    <a:tc>
                      <a:txBody>
                        <a:bodyPr/>
                        <a:lstStyle/>
                        <a:p>
                          <a:r>
                            <a:rPr lang="mr-IN" dirty="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𝑛</m:t>
                                    </m:r>
                                  </m:sub>
                                </m:sSub>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235106570"/>
                  </p:ext>
                </p:extLst>
              </p:nvPr>
            </p:nvGraphicFramePr>
            <p:xfrm>
              <a:off x="9205679" y="53905"/>
              <a:ext cx="2882900" cy="219456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9"/>
                          <a:stretch>
                            <a:fillRect l="-101053" t="-8333" r="-301053" b="-528333"/>
                          </a:stretch>
                        </a:blipFill>
                      </a:tcPr>
                    </a:tc>
                    <a:tc>
                      <a:txBody>
                        <a:bodyPr/>
                        <a:lstStyle/>
                        <a:p>
                          <a:endParaRPr lang="en-US"/>
                        </a:p>
                      </a:txBody>
                      <a:tcPr>
                        <a:blipFill rotWithShape="0">
                          <a:blip r:embed="rId9"/>
                          <a:stretch>
                            <a:fillRect l="-203191" t="-8333" r="-204255" b="-528333"/>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9"/>
                          <a:stretch>
                            <a:fillRect l="-400000" t="-8333" r="-2105" b="-528333"/>
                          </a:stretch>
                        </a:blipFill>
                      </a:tcPr>
                    </a:tc>
                  </a:tr>
                  <a:tr h="365760">
                    <a:tc>
                      <a:txBody>
                        <a:bodyPr/>
                        <a:lstStyle/>
                        <a:p>
                          <a:endParaRPr lang="en-US"/>
                        </a:p>
                      </a:txBody>
                      <a:tcPr>
                        <a:blipFill rotWithShape="0">
                          <a:blip r:embed="rId9"/>
                          <a:stretch>
                            <a:fillRect l="-1053" t="-108333" r="-401053" b="-428333"/>
                          </a:stretch>
                        </a:blipFill>
                      </a:tcPr>
                    </a:tc>
                    <a:tc>
                      <a:txBody>
                        <a:bodyPr/>
                        <a:lstStyle/>
                        <a:p>
                          <a:endParaRPr lang="en-US"/>
                        </a:p>
                      </a:txBody>
                      <a:tcPr>
                        <a:blipFill rotWithShape="0">
                          <a:blip r:embed="rId9"/>
                          <a:stretch>
                            <a:fillRect l="-101053" t="-108333" r="-301053" b="-428333"/>
                          </a:stretch>
                        </a:blipFill>
                      </a:tcPr>
                    </a:tc>
                    <a:tc>
                      <a:txBody>
                        <a:bodyPr/>
                        <a:lstStyle/>
                        <a:p>
                          <a:endParaRPr lang="en-US"/>
                        </a:p>
                      </a:txBody>
                      <a:tcPr>
                        <a:blipFill rotWithShape="0">
                          <a:blip r:embed="rId9"/>
                          <a:stretch>
                            <a:fillRect l="-203191" t="-108333" r="-204255" b="-428333"/>
                          </a:stretch>
                        </a:blipFill>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9"/>
                          <a:stretch>
                            <a:fillRect l="-1053" t="-204918" r="-401053" b="-321311"/>
                          </a:stretch>
                        </a:blipFill>
                      </a:tcPr>
                    </a:tc>
                    <a:tc>
                      <a:txBody>
                        <a:bodyPr/>
                        <a:lstStyle/>
                        <a:p>
                          <a:endParaRPr lang="en-US"/>
                        </a:p>
                      </a:txBody>
                      <a:tcPr>
                        <a:blipFill rotWithShape="0">
                          <a:blip r:embed="rId9"/>
                          <a:stretch>
                            <a:fillRect l="-101053" t="-204918" r="-301053" b="-321311"/>
                          </a:stretch>
                        </a:blipFill>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r>
                            <a:rPr lang="en-US" dirty="0" smtClean="0"/>
                            <a:t>..</a:t>
                          </a:r>
                          <a:endParaRPr lang="en-US" dirty="0"/>
                        </a:p>
                      </a:txBody>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9"/>
                          <a:stretch>
                            <a:fillRect l="-1053" t="-410000" r="-401053" b="-126667"/>
                          </a:stretch>
                        </a:blipFill>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r>
                  <a:tr h="365760">
                    <a:tc>
                      <a:txBody>
                        <a:bodyPr/>
                        <a:lstStyle/>
                        <a:p>
                          <a:r>
                            <a:rPr lang="en-US" dirty="0" smtClean="0">
                              <a:solidFill>
                                <a:schemeClr val="bg1"/>
                              </a:solidFill>
                            </a:rPr>
                            <a:t>E[]</a:t>
                          </a:r>
                          <a:endParaRPr lang="en-US" dirty="0">
                            <a:solidFill>
                              <a:schemeClr val="bg1"/>
                            </a:solidFill>
                          </a:endParaRPr>
                        </a:p>
                      </a:txBody>
                      <a:tcPr>
                        <a:solidFill>
                          <a:schemeClr val="tx1">
                            <a:lumMod val="75000"/>
                            <a:lumOff val="25000"/>
                          </a:schemeClr>
                        </a:solidFill>
                      </a:tcPr>
                    </a:tc>
                    <a:tc>
                      <a:txBody>
                        <a:bodyPr/>
                        <a:lstStyle/>
                        <a:p>
                          <a:endParaRPr lang="en-US"/>
                        </a:p>
                      </a:txBody>
                      <a:tcPr>
                        <a:blipFill rotWithShape="0">
                          <a:blip r:embed="rId9"/>
                          <a:stretch>
                            <a:fillRect l="-101053" t="-510000" r="-301053" b="-26667"/>
                          </a:stretch>
                        </a:blipFill>
                      </a:tcPr>
                    </a:tc>
                    <a:tc>
                      <a:txBody>
                        <a:bodyPr/>
                        <a:lstStyle/>
                        <a:p>
                          <a:endParaRPr lang="en-US"/>
                        </a:p>
                      </a:txBody>
                      <a:tcPr>
                        <a:blipFill rotWithShape="0">
                          <a:blip r:embed="rId9"/>
                          <a:stretch>
                            <a:fillRect l="-203191" t="-510000" r="-204255" b="-26667"/>
                          </a:stretch>
                        </a:blipFill>
                      </a:tcPr>
                    </a:tc>
                    <a:tc>
                      <a:txBody>
                        <a:bodyPr/>
                        <a:lstStyle/>
                        <a:p>
                          <a:r>
                            <a:rPr lang="mr-IN" dirty="0" smtClean="0"/>
                            <a:t>…</a:t>
                          </a:r>
                          <a:endParaRPr lang="en-US" dirty="0"/>
                        </a:p>
                      </a:txBody>
                      <a:tcPr/>
                    </a:tc>
                    <a:tc>
                      <a:txBody>
                        <a:bodyPr/>
                        <a:lstStyle/>
                        <a:p>
                          <a:endParaRPr lang="en-US"/>
                        </a:p>
                      </a:txBody>
                      <a:tcPr>
                        <a:blipFill rotWithShape="0">
                          <a:blip r:embed="rId9"/>
                          <a:stretch>
                            <a:fillRect l="-400000" t="-510000" r="-2105" b="-26667"/>
                          </a:stretch>
                        </a:blipFill>
                      </a:tcPr>
                    </a:tc>
                  </a:tr>
                </a:tbl>
              </a:graphicData>
            </a:graphic>
          </p:graphicFrame>
        </mc:Fallback>
      </mc:AlternateContent>
    </p:spTree>
    <p:extLst>
      <p:ext uri="{BB962C8B-B14F-4D97-AF65-F5344CB8AC3E}">
        <p14:creationId xmlns:p14="http://schemas.microsoft.com/office/powerpoint/2010/main" val="32883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regularization with </a:t>
            </a:r>
            <a:r>
              <a:rPr lang="en-US" b="1" dirty="0"/>
              <a:t>validation</a:t>
            </a:r>
            <a:r>
              <a:rPr lang="en-US" dirty="0"/>
              <a:t> only: step by step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28605"/>
            <a:ext cx="6858000" cy="4572000"/>
          </a:xfrm>
          <a:prstGeom prst="rect">
            <a:avLst/>
          </a:prstGeom>
        </p:spPr>
      </p:pic>
      <p:sp>
        <p:nvSpPr>
          <p:cNvPr id="5" name="Rectangle 4"/>
          <p:cNvSpPr/>
          <p:nvPr/>
        </p:nvSpPr>
        <p:spPr>
          <a:xfrm>
            <a:off x="2973272" y="3163278"/>
            <a:ext cx="118754" cy="308758"/>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err="1">
                <a:ln>
                  <a:noFill/>
                </a:ln>
                <a:solidFill>
                  <a:prstClr val="black">
                    <a:lumMod val="75000"/>
                    <a:lumOff val="25000"/>
                  </a:prstClr>
                </a:solidFill>
                <a:effectLst/>
                <a:uLnTx/>
                <a:uFillTx/>
                <a:latin typeface="Calibri"/>
                <a:ea typeface="+mn-ea"/>
                <a:cs typeface="+mn-cs"/>
              </a:rPr>
              <a:t>val</a:t>
            </a:r>
            <a:endParaRPr kumimoji="0" lang="en-US" sz="1100" b="0" i="1"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Tree>
    <p:extLst>
      <p:ext uri="{BB962C8B-B14F-4D97-AF65-F5344CB8AC3E}">
        <p14:creationId xmlns:p14="http://schemas.microsoft.com/office/powerpoint/2010/main" val="1389489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as Regularization</a:t>
            </a:r>
          </a:p>
        </p:txBody>
      </p:sp>
      <p:sp>
        <p:nvSpPr>
          <p:cNvPr id="3" name="Content Placeholder 2"/>
          <p:cNvSpPr>
            <a:spLocks noGrp="1"/>
          </p:cNvSpPr>
          <p:nvPr>
            <p:ph idx="1"/>
          </p:nvPr>
        </p:nvSpPr>
        <p:spPr>
          <a:xfrm>
            <a:off x="833415" y="1177758"/>
            <a:ext cx="10680806" cy="2111143"/>
          </a:xfrm>
        </p:spPr>
        <p:txBody>
          <a:bodyPr/>
          <a:lstStyle/>
          <a:p>
            <a:r>
              <a:rPr lang="en-US" sz="2400" dirty="0"/>
              <a:t>Since LASSO regression tend to produce zero estimates for a number of model parameters - we say that LASSO solutions are </a:t>
            </a:r>
            <a:r>
              <a:rPr lang="en-US" sz="2400" b="1" dirty="0"/>
              <a:t>sparse</a:t>
            </a:r>
            <a:r>
              <a:rPr lang="en-US" sz="2400" dirty="0"/>
              <a:t> - we consider LASSO to be a method for variable selection.</a:t>
            </a:r>
          </a:p>
          <a:p>
            <a:endParaRPr lang="en-US" sz="2400" dirty="0"/>
          </a:p>
          <a:p>
            <a:r>
              <a:rPr lang="en-US" sz="2400" dirty="0"/>
              <a:t>Many prefer using LASSO for variable selection (as well as for suppressing extreme parameter values) rather than stepwise selection, as LASSO avoids the statistic problems that arises in stepwise selection.</a:t>
            </a:r>
          </a:p>
          <a:p>
            <a:endParaRPr lang="en-US" sz="2400" dirty="0"/>
          </a:p>
          <a:p>
            <a:r>
              <a:rPr lang="en-US" sz="2400" b="1" dirty="0"/>
              <a:t>Question:</a:t>
            </a:r>
            <a:r>
              <a:rPr lang="en-US" sz="2400" dirty="0"/>
              <a:t> What are the pros and cons of the two approaches?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16E8F-BF65-1643-9F00-FF84D0665BC6}"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1606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0C43-D083-D035-6156-7C441868BD77}"/>
              </a:ext>
            </a:extLst>
          </p:cNvPr>
          <p:cNvSpPr>
            <a:spLocks noGrp="1"/>
          </p:cNvSpPr>
          <p:nvPr>
            <p:ph type="title"/>
          </p:nvPr>
        </p:nvSpPr>
        <p:spPr/>
        <p:txBody>
          <a:bodyPr/>
          <a:lstStyle/>
          <a:p>
            <a:r>
              <a:rPr lang="en-PK"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44A22C-F527-30E8-B428-F7E48B1C3975}"/>
                  </a:ext>
                </a:extLst>
              </p:cNvPr>
              <p:cNvSpPr>
                <a:spLocks noGrp="1"/>
              </p:cNvSpPr>
              <p:nvPr>
                <p:ph idx="1"/>
              </p:nvPr>
            </p:nvSpPr>
            <p:spPr/>
            <p:txBody>
              <a:bodyPr/>
              <a:lstStyle/>
              <a:p>
                <a:r>
                  <a:rPr lang="en-PK" dirty="0"/>
                  <a:t>Some clarification about the notation we will use for this course</a:t>
                </a:r>
              </a:p>
              <a:p>
                <a:pPr marL="0" indent="0">
                  <a:buNone/>
                </a:pPr>
                <a:endParaRPr lang="en-PK" dirty="0"/>
              </a:p>
              <a:p>
                <a:pPr marL="457200" lvl="1" indent="0">
                  <a:buNone/>
                </a:pPr>
                <a14:m>
                  <m:oMathPara xmlns:m="http://schemas.openxmlformats.org/officeDocument/2006/math">
                    <m:oMathParaPr>
                      <m:jc m:val="centerGroup"/>
                    </m:oMathParaPr>
                    <m:oMath xmlns:m="http://schemas.openxmlformats.org/officeDocument/2006/math">
                      <m:sSubSup>
                        <m:sSubSupPr>
                          <m:ctrlPr>
                            <a:rPr lang="en-US" sz="5400" b="0" i="1" smtClean="0">
                              <a:latin typeface="Cambria Math" panose="02040503050406030204" pitchFamily="18" charset="0"/>
                            </a:rPr>
                          </m:ctrlPr>
                        </m:sSubSupPr>
                        <m:e>
                          <m:r>
                            <a:rPr lang="en-US" sz="5400" b="0" i="1" smtClean="0">
                              <a:latin typeface="Cambria Math" panose="02040503050406030204" pitchFamily="18" charset="0"/>
                            </a:rPr>
                            <m:t>𝑋</m:t>
                          </m:r>
                        </m:e>
                        <m:sub>
                          <m:r>
                            <a:rPr lang="en-US" sz="5400" b="0" i="1" smtClean="0">
                              <a:latin typeface="Cambria Math" panose="02040503050406030204" pitchFamily="18" charset="0"/>
                            </a:rPr>
                            <m:t>𝑖</m:t>
                          </m:r>
                        </m:sub>
                        <m:sup>
                          <m:r>
                            <a:rPr lang="en-US" sz="5400" b="0" i="1" smtClean="0">
                              <a:latin typeface="Cambria Math" panose="02040503050406030204" pitchFamily="18" charset="0"/>
                            </a:rPr>
                            <m:t>𝑗</m:t>
                          </m:r>
                          <m:r>
                            <a:rPr lang="en-US" sz="5400" b="0" i="1" smtClean="0">
                              <a:latin typeface="Cambria Math" panose="02040503050406030204" pitchFamily="18" charset="0"/>
                            </a:rPr>
                            <m:t>,[</m:t>
                          </m:r>
                          <m:r>
                            <a:rPr lang="en-US" sz="5400" b="0" i="1" smtClean="0">
                              <a:latin typeface="Cambria Math" panose="02040503050406030204" pitchFamily="18" charset="0"/>
                            </a:rPr>
                            <m:t>𝑘</m:t>
                          </m:r>
                          <m:r>
                            <a:rPr lang="en-US" sz="5400" b="0" i="1" smtClean="0">
                              <a:latin typeface="Cambria Math" panose="02040503050406030204" pitchFamily="18" charset="0"/>
                            </a:rPr>
                            <m:t>]</m:t>
                          </m:r>
                        </m:sup>
                      </m:sSubSup>
                    </m:oMath>
                  </m:oMathPara>
                </a14:m>
                <a:endParaRPr lang="en-PK" sz="5400" dirty="0"/>
              </a:p>
              <a:p>
                <a:pPr marL="457200" lvl="1" indent="0">
                  <a:buNone/>
                </a:pPr>
                <a:endParaRPr lang="en-PK" sz="5400" dirty="0"/>
              </a:p>
              <a:p>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oMath>
                </a14:m>
                <a:r>
                  <a:rPr lang="en-US" b="0" dirty="0"/>
                  <a:t>is the index of the data,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b="0" dirty="0"/>
                  <a:t>is the feature number, and </a:t>
                </a:r>
                <a14:m>
                  <m:oMath xmlns:m="http://schemas.openxmlformats.org/officeDocument/2006/math">
                    <m:r>
                      <a:rPr lang="en-US" b="0" i="1" smtClean="0">
                        <a:latin typeface="Cambria Math" panose="02040503050406030204" pitchFamily="18" charset="0"/>
                      </a:rPr>
                      <m:t>𝑘</m:t>
                    </m:r>
                  </m:oMath>
                </a14:m>
                <a:r>
                  <a:rPr lang="en-US" b="0" dirty="0"/>
                  <a:t> </a:t>
                </a:r>
                <a:r>
                  <a:rPr lang="en-US" dirty="0"/>
                  <a:t>is the power.</a:t>
                </a:r>
                <a:endParaRPr lang="en-US" b="0" dirty="0"/>
              </a:p>
              <a:p>
                <a:endParaRPr lang="en-PK" dirty="0"/>
              </a:p>
            </p:txBody>
          </p:sp>
        </mc:Choice>
        <mc:Fallback xmlns="">
          <p:sp>
            <p:nvSpPr>
              <p:cNvPr id="3" name="Content Placeholder 2">
                <a:extLst>
                  <a:ext uri="{FF2B5EF4-FFF2-40B4-BE49-F238E27FC236}">
                    <a16:creationId xmlns:a16="http://schemas.microsoft.com/office/drawing/2014/main" id="{5A44A22C-F527-30E8-B428-F7E48B1C397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PK">
                    <a:noFill/>
                  </a:rPr>
                  <a:t> </a:t>
                </a:r>
              </a:p>
            </p:txBody>
          </p:sp>
        </mc:Fallback>
      </mc:AlternateContent>
    </p:spTree>
    <p:extLst>
      <p:ext uri="{BB962C8B-B14F-4D97-AF65-F5344CB8AC3E}">
        <p14:creationId xmlns:p14="http://schemas.microsoft.com/office/powerpoint/2010/main" val="118378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FB3C-A38B-E74D-AF31-54756ABB946C}"/>
              </a:ext>
            </a:extLst>
          </p:cNvPr>
          <p:cNvSpPr>
            <a:spLocks noGrp="1"/>
          </p:cNvSpPr>
          <p:nvPr>
            <p:ph type="title"/>
          </p:nvPr>
        </p:nvSpPr>
        <p:spPr/>
        <p:txBody>
          <a:bodyPr/>
          <a:lstStyle/>
          <a:p>
            <a:r>
              <a:rPr lang="en-US" dirty="0"/>
              <a:t>Solution Strategy for Solving the Problem </a:t>
            </a:r>
          </a:p>
        </p:txBody>
      </p:sp>
      <p:sp>
        <p:nvSpPr>
          <p:cNvPr id="3" name="Content Placeholder 2">
            <a:extLst>
              <a:ext uri="{FF2B5EF4-FFF2-40B4-BE49-F238E27FC236}">
                <a16:creationId xmlns:a16="http://schemas.microsoft.com/office/drawing/2014/main" id="{C2A3EF74-F528-9D4B-AC33-62B31852BB8C}"/>
              </a:ext>
            </a:extLst>
          </p:cNvPr>
          <p:cNvSpPr>
            <a:spLocks noGrp="1"/>
          </p:cNvSpPr>
          <p:nvPr>
            <p:ph idx="1"/>
          </p:nvPr>
        </p:nvSpPr>
        <p:spPr/>
        <p:txBody>
          <a:bodyPr/>
          <a:lstStyle/>
          <a:p>
            <a:r>
              <a:rPr lang="en-US"/>
              <a:t>We want a line which is in some sense the “average line” that represents the data.</a:t>
            </a:r>
          </a:p>
          <a:p>
            <a:r>
              <a:rPr lang="en-US"/>
              <a:t>Any ideas as to how we can do it?</a:t>
            </a:r>
          </a:p>
        </p:txBody>
      </p:sp>
      <p:pic>
        <p:nvPicPr>
          <p:cNvPr id="4" name="Google Shape;967;g26e0871d769_0_44">
            <a:extLst>
              <a:ext uri="{FF2B5EF4-FFF2-40B4-BE49-F238E27FC236}">
                <a16:creationId xmlns:a16="http://schemas.microsoft.com/office/drawing/2014/main" id="{10658E23-AC4B-BADB-6750-945B3D8055C6}"/>
              </a:ext>
            </a:extLst>
          </p:cNvPr>
          <p:cNvPicPr preferRelativeResize="0"/>
          <p:nvPr/>
        </p:nvPicPr>
        <p:blipFill>
          <a:blip r:embed="rId3">
            <a:alphaModFix/>
          </a:blip>
          <a:stretch>
            <a:fillRect/>
          </a:stretch>
        </p:blipFill>
        <p:spPr>
          <a:xfrm>
            <a:off x="4028700" y="3304912"/>
            <a:ext cx="4134600" cy="3006988"/>
          </a:xfrm>
          <a:prstGeom prst="rect">
            <a:avLst/>
          </a:prstGeom>
          <a:noFill/>
          <a:ln>
            <a:noFill/>
          </a:ln>
        </p:spPr>
      </p:pic>
      <p:sp>
        <p:nvSpPr>
          <p:cNvPr id="5" name="Google Shape;962;g26e0871d769_0_44">
            <a:extLst>
              <a:ext uri="{FF2B5EF4-FFF2-40B4-BE49-F238E27FC236}">
                <a16:creationId xmlns:a16="http://schemas.microsoft.com/office/drawing/2014/main" id="{0B4CA5B4-1610-B60A-3338-0CC76684D13B}"/>
              </a:ext>
            </a:extLst>
          </p:cNvPr>
          <p:cNvSpPr txBox="1"/>
          <p:nvPr/>
        </p:nvSpPr>
        <p:spPr>
          <a:xfrm flipH="1">
            <a:off x="26700" y="6642600"/>
            <a:ext cx="8004000" cy="21540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rtl="0">
              <a:spcBef>
                <a:spcPts val="0"/>
              </a:spcBef>
              <a:spcAft>
                <a:spcPts val="0"/>
              </a:spcAft>
              <a:buNone/>
            </a:pPr>
            <a:r>
              <a:rPr lang="en-US" sz="800">
                <a:solidFill>
                  <a:schemeClr val="dk1"/>
                </a:solidFill>
              </a:rPr>
              <a:t>https://medium.com/analytics-vidhya/machine-learning-intuition-b4b49a671f65</a:t>
            </a:r>
            <a:endParaRPr/>
          </a:p>
        </p:txBody>
      </p:sp>
    </p:spTree>
    <p:extLst>
      <p:ext uri="{BB962C8B-B14F-4D97-AF65-F5344CB8AC3E}">
        <p14:creationId xmlns:p14="http://schemas.microsoft.com/office/powerpoint/2010/main" val="408935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7A5EE-8F58-614C-B829-465F809DF426}"/>
              </a:ext>
            </a:extLst>
          </p:cNvPr>
          <p:cNvSpPr>
            <a:spLocks noGrp="1"/>
          </p:cNvSpPr>
          <p:nvPr>
            <p:ph type="title"/>
          </p:nvPr>
        </p:nvSpPr>
        <p:spPr/>
        <p:txBody>
          <a:bodyPr/>
          <a:lstStyle/>
          <a:p>
            <a:r>
              <a:rPr lang="en-US"/>
              <a:t>Cost Function</a:t>
            </a:r>
          </a:p>
        </p:txBody>
      </p:sp>
      <p:sp>
        <p:nvSpPr>
          <p:cNvPr id="3" name="Content Placeholder 2">
            <a:extLst>
              <a:ext uri="{FF2B5EF4-FFF2-40B4-BE49-F238E27FC236}">
                <a16:creationId xmlns:a16="http://schemas.microsoft.com/office/drawing/2014/main" id="{0928CCB1-38DF-4D4B-A858-7D5F95705091}"/>
              </a:ext>
            </a:extLst>
          </p:cNvPr>
          <p:cNvSpPr>
            <a:spLocks noGrp="1"/>
          </p:cNvSpPr>
          <p:nvPr>
            <p:ph idx="1"/>
          </p:nvPr>
        </p:nvSpPr>
        <p:spPr/>
        <p:txBody>
          <a:bodyPr/>
          <a:lstStyle/>
          <a:p>
            <a:r>
              <a:rPr lang="en-US"/>
              <a:t>We want to minimize the discrepancy between our model hypothesis and the observed label.</a:t>
            </a:r>
          </a:p>
          <a:p>
            <a:endParaRPr lang="en-US"/>
          </a:p>
        </p:txBody>
      </p:sp>
      <p:sp>
        <p:nvSpPr>
          <p:cNvPr id="4" name="Rectangle 3">
            <a:extLst>
              <a:ext uri="{FF2B5EF4-FFF2-40B4-BE49-F238E27FC236}">
                <a16:creationId xmlns:a16="http://schemas.microsoft.com/office/drawing/2014/main" id="{B6E66827-43C7-2D48-A90E-3B8A12FF500B}"/>
              </a:ext>
            </a:extLst>
          </p:cNvPr>
          <p:cNvSpPr/>
          <p:nvPr/>
        </p:nvSpPr>
        <p:spPr>
          <a:xfrm>
            <a:off x="3499555" y="3894667"/>
            <a:ext cx="1840089" cy="112888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9D5DD6A9-3840-494C-A046-3821B4574ACB}"/>
              </a:ext>
            </a:extLst>
          </p:cNvPr>
          <p:cNvSpPr/>
          <p:nvPr/>
        </p:nvSpPr>
        <p:spPr>
          <a:xfrm>
            <a:off x="6366931" y="3872089"/>
            <a:ext cx="1196622" cy="115146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9CACF79B-0CCD-084F-86BC-77AB6F5198B6}"/>
              </a:ext>
            </a:extLst>
          </p:cNvPr>
          <p:cNvCxnSpPr>
            <a:cxnSpLocks/>
          </p:cNvCxnSpPr>
          <p:nvPr/>
        </p:nvCxnSpPr>
        <p:spPr>
          <a:xfrm flipV="1">
            <a:off x="2460977" y="4447823"/>
            <a:ext cx="1027289" cy="112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D7F4A1-00B4-0640-AA49-D37B81B2C26C}"/>
              </a:ext>
            </a:extLst>
          </p:cNvPr>
          <p:cNvCxnSpPr>
            <a:cxnSpLocks/>
          </p:cNvCxnSpPr>
          <p:nvPr/>
        </p:nvCxnSpPr>
        <p:spPr>
          <a:xfrm flipV="1">
            <a:off x="5345289" y="4453466"/>
            <a:ext cx="1027289" cy="112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9FEADED-9E19-4E47-9D0F-6A198944A955}"/>
              </a:ext>
            </a:extLst>
          </p:cNvPr>
          <p:cNvCxnSpPr>
            <a:cxnSpLocks/>
            <a:endCxn id="5" idx="0"/>
          </p:cNvCxnSpPr>
          <p:nvPr/>
        </p:nvCxnSpPr>
        <p:spPr>
          <a:xfrm>
            <a:off x="6965242" y="3239911"/>
            <a:ext cx="0" cy="6321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76E1EE-B0AE-9F4F-87B3-A56B79366AF5}"/>
              </a:ext>
            </a:extLst>
          </p:cNvPr>
          <p:cNvSpPr txBox="1"/>
          <p:nvPr/>
        </p:nvSpPr>
        <p:spPr>
          <a:xfrm>
            <a:off x="3962400" y="4233333"/>
            <a:ext cx="9708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h_(</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m,b</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16" name="TextBox 15">
            <a:extLst>
              <a:ext uri="{FF2B5EF4-FFF2-40B4-BE49-F238E27FC236}">
                <a16:creationId xmlns:a16="http://schemas.microsoft.com/office/drawing/2014/main" id="{00441A7C-6BB1-0F47-93D6-FC97C4FBEB04}"/>
              </a:ext>
            </a:extLst>
          </p:cNvPr>
          <p:cNvSpPr txBox="1"/>
          <p:nvPr/>
        </p:nvSpPr>
        <p:spPr>
          <a:xfrm>
            <a:off x="2064461" y="4274444"/>
            <a:ext cx="3062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x</a:t>
            </a:r>
          </a:p>
        </p:txBody>
      </p:sp>
      <p:sp>
        <p:nvSpPr>
          <p:cNvPr id="17" name="TextBox 16">
            <a:extLst>
              <a:ext uri="{FF2B5EF4-FFF2-40B4-BE49-F238E27FC236}">
                <a16:creationId xmlns:a16="http://schemas.microsoft.com/office/drawing/2014/main" id="{868E1247-480C-944D-9B33-D8286400611F}"/>
              </a:ext>
            </a:extLst>
          </p:cNvPr>
          <p:cNvSpPr txBox="1"/>
          <p:nvPr/>
        </p:nvSpPr>
        <p:spPr>
          <a:xfrm>
            <a:off x="6822730" y="2902839"/>
            <a:ext cx="3062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y</a:t>
            </a:r>
          </a:p>
        </p:txBody>
      </p:sp>
      <p:sp>
        <p:nvSpPr>
          <p:cNvPr id="18" name="TextBox 17">
            <a:extLst>
              <a:ext uri="{FF2B5EF4-FFF2-40B4-BE49-F238E27FC236}">
                <a16:creationId xmlns:a16="http://schemas.microsoft.com/office/drawing/2014/main" id="{43956107-6654-E747-BAF0-B56042EBAB50}"/>
              </a:ext>
            </a:extLst>
          </p:cNvPr>
          <p:cNvSpPr txBox="1"/>
          <p:nvPr/>
        </p:nvSpPr>
        <p:spPr>
          <a:xfrm>
            <a:off x="6587070" y="4247822"/>
            <a:ext cx="9708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J(</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m,b</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56368030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18233</TotalTime>
  <Words>3607</Words>
  <Application>Microsoft Macintosh PowerPoint</Application>
  <PresentationFormat>Widescreen</PresentationFormat>
  <Paragraphs>602</Paragraphs>
  <Slides>68</Slides>
  <Notes>16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68</vt:i4>
      </vt:variant>
    </vt:vector>
  </HeadingPairs>
  <TitlesOfParts>
    <vt:vector size="80" baseType="lpstr">
      <vt:lpstr>Arial</vt:lpstr>
      <vt:lpstr>Bahnschrift</vt:lpstr>
      <vt:lpstr>Calibri</vt:lpstr>
      <vt:lpstr>Calibri Light</vt:lpstr>
      <vt:lpstr>Cambria Math</vt:lpstr>
      <vt:lpstr>Courier</vt:lpstr>
      <vt:lpstr>Karla</vt:lpstr>
      <vt:lpstr>Söhne</vt:lpstr>
      <vt:lpstr>STIXGeneral</vt:lpstr>
      <vt:lpstr>Symbol</vt:lpstr>
      <vt:lpstr>1_Office Theme</vt:lpstr>
      <vt:lpstr>GEC_template</vt:lpstr>
      <vt:lpstr>PowerPoint Presentation</vt:lpstr>
      <vt:lpstr>Lecture 1: Outline</vt:lpstr>
      <vt:lpstr>Motivation</vt:lpstr>
      <vt:lpstr>Simple Linear Regression</vt:lpstr>
      <vt:lpstr>Simple Linear Regression</vt:lpstr>
      <vt:lpstr>PowerPoint Presentation</vt:lpstr>
      <vt:lpstr>Notation</vt:lpstr>
      <vt:lpstr>Solution Strategy for Solving the Problem </vt:lpstr>
      <vt:lpstr>Cost Function</vt:lpstr>
      <vt:lpstr>Intuition of Cost Function</vt:lpstr>
      <vt:lpstr>How to find minima of a function (Review): </vt:lpstr>
      <vt:lpstr>Hypothesis Function with 2 Variables</vt:lpstr>
      <vt:lpstr>Gradient of the cost function</vt:lpstr>
      <vt:lpstr>Gradient of the cost function</vt:lpstr>
      <vt:lpstr>Gradient of the cost function</vt:lpstr>
      <vt:lpstr>Issues with the Approach</vt:lpstr>
      <vt:lpstr>Fitting Non-linear Data</vt:lpstr>
      <vt:lpstr>Transforming the Feature Space</vt:lpstr>
      <vt:lpstr>Vectorization</vt:lpstr>
      <vt:lpstr>Vectorization</vt:lpstr>
      <vt:lpstr>Vectorization</vt:lpstr>
      <vt:lpstr>Vectorization</vt:lpstr>
      <vt:lpstr>Vectroization</vt:lpstr>
      <vt:lpstr>Vectorization</vt:lpstr>
      <vt:lpstr>Cost function for the Vectorized form</vt:lpstr>
      <vt:lpstr>Optimization</vt:lpstr>
      <vt:lpstr>Linear Least Squares</vt:lpstr>
      <vt:lpstr>Probalistic Interpretration of Linear Regression and MLE</vt:lpstr>
      <vt:lpstr>Probalistic Interpretation of LR</vt:lpstr>
      <vt:lpstr>Maximum Likelihoold Estimator</vt:lpstr>
      <vt:lpstr>Maximum Likelihood Estimator</vt:lpstr>
      <vt:lpstr>Maximum Likelihood Estimator</vt:lpstr>
      <vt:lpstr>Error Visualization</vt:lpstr>
      <vt:lpstr>Error Visualization</vt:lpstr>
      <vt:lpstr>Fitting Non-linear Data</vt:lpstr>
      <vt:lpstr>Transforming the Feature Space</vt:lpstr>
      <vt:lpstr>PowerPoint Presentation</vt:lpstr>
      <vt:lpstr>What is Bias and Variance?</vt:lpstr>
      <vt:lpstr>Real Bad Overfit?</vt:lpstr>
      <vt:lpstr>Bias-Variance Tradeoff</vt:lpstr>
      <vt:lpstr>Bias-Variance Trade Off (Intuition)</vt:lpstr>
      <vt:lpstr>Bias-Variance Trade Off (Intuition)</vt:lpstr>
      <vt:lpstr>Bias Variance Plot</vt:lpstr>
      <vt:lpstr>Bias Variance Application in Training</vt:lpstr>
      <vt:lpstr>PowerPoint Presentation</vt:lpstr>
      <vt:lpstr>Regularization</vt:lpstr>
      <vt:lpstr>Regularization: An Overview</vt:lpstr>
      <vt:lpstr>LASSO Regression</vt:lpstr>
      <vt:lpstr>Ridge Regression</vt:lpstr>
      <vt:lpstr>Choosing l</vt:lpstr>
      <vt:lpstr>Ridge, LASSO - Computational complexity</vt:lpstr>
      <vt:lpstr>Regularization Parameter with a Validation Seet</vt:lpstr>
      <vt:lpstr>The Geometry of Regularization (LASSO)</vt:lpstr>
      <vt:lpstr>The Geometry of Regularization (LASSO)</vt:lpstr>
      <vt:lpstr>The Geometry of Regularization (LASSO)</vt:lpstr>
      <vt:lpstr>The Geometry of Regularization (LASSO)</vt:lpstr>
      <vt:lpstr>The Geometry of Regularization (Ridge)</vt:lpstr>
      <vt:lpstr>The Geometry of Regularization (Ridge)</vt:lpstr>
      <vt:lpstr>The Geometry of Regularization</vt:lpstr>
      <vt:lpstr>Examples</vt:lpstr>
      <vt:lpstr>Ridge visualized</vt:lpstr>
      <vt:lpstr>LASSO visualized</vt:lpstr>
      <vt:lpstr>Ridge regularization with only validation : step by step </vt:lpstr>
      <vt:lpstr>Ridge regularization with validation only: step by step </vt:lpstr>
      <vt:lpstr>Lasso regularization with validation only: step by step </vt:lpstr>
      <vt:lpstr>Ridge regularization with CV: step by step </vt:lpstr>
      <vt:lpstr>Ridge regularization with validation only: step by step </vt:lpstr>
      <vt:lpstr>Variable Selection as Regularization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Naeemullah Khan</dc:creator>
  <cp:lastModifiedBy>Dr. Muzammal Naseer</cp:lastModifiedBy>
  <cp:revision>22</cp:revision>
  <dcterms:created xsi:type="dcterms:W3CDTF">2022-07-04T08:07:00Z</dcterms:created>
  <dcterms:modified xsi:type="dcterms:W3CDTF">2023-12-29T08:41:51Z</dcterms:modified>
</cp:coreProperties>
</file>